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77"/>
  </p:notesMasterIdLst>
  <p:sldIdLst>
    <p:sldId id="375" r:id="rId2"/>
    <p:sldId id="376" r:id="rId3"/>
    <p:sldId id="335" r:id="rId4"/>
    <p:sldId id="329" r:id="rId5"/>
    <p:sldId id="332" r:id="rId6"/>
    <p:sldId id="379" r:id="rId7"/>
    <p:sldId id="334" r:id="rId8"/>
    <p:sldId id="336" r:id="rId9"/>
    <p:sldId id="337" r:id="rId10"/>
    <p:sldId id="338" r:id="rId11"/>
    <p:sldId id="378" r:id="rId12"/>
    <p:sldId id="340" r:id="rId13"/>
    <p:sldId id="342" r:id="rId14"/>
    <p:sldId id="345" r:id="rId15"/>
    <p:sldId id="346" r:id="rId16"/>
    <p:sldId id="347" r:id="rId17"/>
    <p:sldId id="287" r:id="rId18"/>
    <p:sldId id="388" r:id="rId19"/>
    <p:sldId id="288" r:id="rId20"/>
    <p:sldId id="289" r:id="rId21"/>
    <p:sldId id="389" r:id="rId22"/>
    <p:sldId id="390" r:id="rId23"/>
    <p:sldId id="291" r:id="rId24"/>
    <p:sldId id="348" r:id="rId25"/>
    <p:sldId id="292" r:id="rId26"/>
    <p:sldId id="293" r:id="rId27"/>
    <p:sldId id="294" r:id="rId28"/>
    <p:sldId id="314" r:id="rId29"/>
    <p:sldId id="349" r:id="rId30"/>
    <p:sldId id="295" r:id="rId31"/>
    <p:sldId id="296" r:id="rId32"/>
    <p:sldId id="297" r:id="rId33"/>
    <p:sldId id="298" r:id="rId34"/>
    <p:sldId id="299" r:id="rId35"/>
    <p:sldId id="351" r:id="rId36"/>
    <p:sldId id="300" r:id="rId37"/>
    <p:sldId id="391" r:id="rId38"/>
    <p:sldId id="315" r:id="rId39"/>
    <p:sldId id="316" r:id="rId40"/>
    <p:sldId id="355" r:id="rId41"/>
    <p:sldId id="303" r:id="rId42"/>
    <p:sldId id="392" r:id="rId43"/>
    <p:sldId id="393" r:id="rId44"/>
    <p:sldId id="354" r:id="rId45"/>
    <p:sldId id="380" r:id="rId46"/>
    <p:sldId id="381" r:id="rId47"/>
    <p:sldId id="396" r:id="rId48"/>
    <p:sldId id="394" r:id="rId49"/>
    <p:sldId id="356" r:id="rId50"/>
    <p:sldId id="317" r:id="rId51"/>
    <p:sldId id="357" r:id="rId52"/>
    <p:sldId id="358" r:id="rId53"/>
    <p:sldId id="359" r:id="rId54"/>
    <p:sldId id="308" r:id="rId55"/>
    <p:sldId id="309" r:id="rId56"/>
    <p:sldId id="372" r:id="rId57"/>
    <p:sldId id="374" r:id="rId58"/>
    <p:sldId id="373" r:id="rId59"/>
    <p:sldId id="310" r:id="rId60"/>
    <p:sldId id="397" r:id="rId61"/>
    <p:sldId id="319" r:id="rId62"/>
    <p:sldId id="313" r:id="rId63"/>
    <p:sldId id="322" r:id="rId64"/>
    <p:sldId id="323" r:id="rId65"/>
    <p:sldId id="382" r:id="rId66"/>
    <p:sldId id="383" r:id="rId67"/>
    <p:sldId id="361" r:id="rId68"/>
    <p:sldId id="362" r:id="rId69"/>
    <p:sldId id="363" r:id="rId70"/>
    <p:sldId id="364" r:id="rId71"/>
    <p:sldId id="366" r:id="rId72"/>
    <p:sldId id="398" r:id="rId73"/>
    <p:sldId id="399" r:id="rId74"/>
    <p:sldId id="365" r:id="rId75"/>
    <p:sldId id="384" r:id="rId7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FFCC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rgbClr val="FFCC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rgbClr val="FFCC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rgbClr val="FFCC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rgbClr val="FFCC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FFCC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FFCC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FFCC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FFCC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A8486"/>
    <a:srgbClr val="B0BFC0"/>
    <a:srgbClr val="FFCC66"/>
    <a:srgbClr val="5F5F5F"/>
    <a:srgbClr val="CC0066"/>
    <a:srgbClr val="CC0000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0" autoAdjust="0"/>
    <p:restoredTop sz="98276" autoAdjust="0"/>
  </p:normalViewPr>
  <p:slideViewPr>
    <p:cSldViewPr snapToGrid="0">
      <p:cViewPr varScale="1">
        <p:scale>
          <a:sx n="93" d="100"/>
          <a:sy n="93" d="100"/>
        </p:scale>
        <p:origin x="-102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481072-A7E5-4231-925C-1474F9219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A0437-1A52-4849-9E3F-F802D4DC302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EE0B5-55A8-4126-B2DD-8341EDE8E80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27EF6-410A-471D-9EF0-D8C17CB1F0F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8AE6E-4C80-46F6-9BF7-49012FB15F9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41599-6D1E-4B1A-BDBD-EF6887D458B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31207-90EF-46FF-8555-ACFC8752F79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ED194-22EC-4153-83FF-742DEC99101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3BF72-D41D-4AFB-BCD2-0065D6B2CFD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BED8C-414A-4E14-936B-38C60399974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69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7DD4E-7D42-4A56-ADC1-F3480104173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71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8F307-D027-4BC2-8C79-95055195C0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73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90594-5E8D-4BFA-9D61-16774F72074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B6A56-98F7-4F6A-8F70-6588BA1D4E0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75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52722-5645-4168-B4CE-39DE4B1B7D2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79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2BB36-4A28-4534-ACEA-9925F51FEB5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81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83B52-0DDA-42A3-A146-386BD194AA7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83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0567C-338D-4C43-AB11-AD861F7D356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85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4ED43-7D31-472B-97DC-187F051B35E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87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CFCBC-7688-4437-82F0-D00EFEA9C79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89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FC1F7-E927-4EB9-995B-2EA1C4C18E5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91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BA222-2968-4591-A645-99B6C40C884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93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52A04-5A2B-48C4-8C21-29ABF45F089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95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F84F2-BAC4-4183-B03E-A6A38100DAB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364FB-9F45-4000-BD79-2990D28A6E4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297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9A988-6A0A-40ED-BF0F-6EF0001AE5D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300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3740E-62C9-46C0-82CB-60857CE303D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302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05EBC-E97E-4246-A637-13705B38FE6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304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7F29C-701F-4934-86E6-EAE38F0DE9D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306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3EC2E-42BB-4D8F-8264-D77A6EEEA83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308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F5E5C-C7E3-4AD8-AE19-2099EE6A6C7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310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001C2-7532-41B5-BC74-0DFB8D98A0B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312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535F9-1385-4DDE-8BC9-DAB2BED1B20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314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1093-7C45-433D-97BA-97B47E39B62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316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69D80-8E88-4E15-8BE3-C08812ED8D1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7CB39-7575-4123-B0EB-474376DD9DF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01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7C627-715B-4DDD-A833-49965174785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04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E62A0-1335-476D-B684-32FEB94EF20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07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F6485-5FB7-4217-B2E8-CF31A2D398FC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9BE03-464D-4BDE-8322-B77A004302D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14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0D225-2A80-47E7-8BD9-FE9B7B553B8F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A6406-E246-4A6F-A77E-FB57F1527B4F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18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DF936-5CE9-432B-A75D-4A3F630BE35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63827-BA01-487C-BA8F-39393030779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22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CF562-4633-4A12-B863-074F275281D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24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051F9-EE1B-4772-89C6-47AA70C7602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EE15C-D3A1-4139-BEC7-C7EA1DC764F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DC9AB-E108-4387-9225-B17CC1E4D8C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429E6-DDC7-4078-9D98-257AD9A83C87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D6D7D-B26E-4C09-882C-8C047D309E81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33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8981B-442E-4399-AAD0-8D85516C2B15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36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9BE4B-84D2-4F8A-9AED-B7475D450261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38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512F3-FCB9-4CD8-9EF5-E551FE68FEB9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40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337CB-9763-4E8B-AB62-879764CFD36B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42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noFill/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D6FA3-4BC5-4003-8E7C-674BECEA7E78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44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52544-455C-407C-B2E8-7A28C99E88B8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 eaLnBrk="1" hangingPunct="1"/>
            <a:endParaRPr lang="en-CA" smtClean="0"/>
          </a:p>
        </p:txBody>
      </p:sp>
      <p:sp>
        <p:nvSpPr>
          <p:cNvPr id="446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5779E-4420-44AD-ABDA-E8B50418281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3E3DD-719C-408E-A8A5-2E46718732A7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5BC43-C251-4EA2-8DDB-0771FA8B53DE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97946-0E4B-43E1-90B0-34FA7A03DDED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8D4D9-0AEB-4D93-895E-D2E284A00914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70435-52CB-4AF0-8E38-3B99BBF2D011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A8126-7ACD-41D2-8758-A495E1BE5AD2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78F83-3D6D-4E55-9B72-67E36114CED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F7A13-A576-4A5B-B86F-605807D15D6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658C9-099C-4ADA-AC71-BD31F0389FD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400800"/>
            <a:ext cx="8839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  <a:latin typeface="Book Antiqua" pitchFamily="18" charset="0"/>
              </a:rPr>
              <a:t>McGraw-Hill Ryerson                                                                                                  Copyright</a:t>
            </a:r>
            <a:r>
              <a:rPr lang="en-US" sz="120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b="1" i="1">
                <a:solidFill>
                  <a:schemeClr val="bg1"/>
                </a:solidFill>
                <a:latin typeface="Book Antiqua" pitchFamily="18" charset="0"/>
              </a:rPr>
              <a:t>© 2011 McGraw-Hill Ryerson Limited.</a:t>
            </a:r>
          </a:p>
        </p:txBody>
      </p:sp>
      <p:pic>
        <p:nvPicPr>
          <p:cNvPr id="5" name="Picture 6" descr="Bowerman 0002371 low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0975" y="352425"/>
            <a:ext cx="4552950" cy="592296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5100638" y="4953000"/>
            <a:ext cx="3713162" cy="3079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 anchorCtr="1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Adapted by Peter Au, George Brown </a:t>
            </a:r>
            <a:r>
              <a:rPr lang="en-US" sz="1400" dirty="0">
                <a:solidFill>
                  <a:schemeClr val="tx1"/>
                </a:solidFill>
              </a:rPr>
              <a:t>College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95850" y="352425"/>
            <a:ext cx="4038600" cy="1238250"/>
          </a:xfrm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>
                <a:solidFill>
                  <a:srgbClr val="FFCC66"/>
                </a:solidFill>
              </a:defRPr>
            </a:lvl1pPr>
          </a:lstStyle>
          <a:p>
            <a:r>
              <a:rPr lang="en-US" dirty="0"/>
              <a:t>Chapter  ##</a:t>
            </a: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24425" y="1828800"/>
            <a:ext cx="4038600" cy="3810000"/>
          </a:xfrm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 anchor="ctr" anchorCtr="1">
            <a:scene3d>
              <a:camera prst="obliqueTopLeft"/>
              <a:lightRig rig="threePt" dir="t"/>
            </a:scene3d>
            <a:sp3d extrusionH="57150" contourW="12700">
              <a:extrusionClr>
                <a:srgbClr val="663300"/>
              </a:extrusionClr>
              <a:contourClr>
                <a:srgbClr val="663300"/>
              </a:contourClr>
            </a:sp3d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1ECDC1C-B74D-4648-AB41-255E7EA52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19812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0"/>
            <a:ext cx="57912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007CE92-2D6B-4554-8721-5DB12BE52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0293" y="1225061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994" y="1218028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7028" y="387096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F312DE9-2B0B-4BD5-97ED-E0B61E85C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8427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1394" y="121099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129" y="121099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3259" y="396943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129" y="39624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0053001-D9BF-47CF-BD4C-E6170B1F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2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461" y="1218028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63" y="1225062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9027B79-B1B4-4D1D-92F9-0EECC07ED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63" y="1066800"/>
            <a:ext cx="7924800" cy="5410200"/>
          </a:xfrm>
        </p:spPr>
        <p:txBody>
          <a:bodyPr/>
          <a:lstStyle>
            <a:lvl1pPr>
              <a:defRPr sz="28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8865B66-F5BE-4C5F-BF0F-59CD108C6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CC37171-D1AF-4BBE-9842-B7C06164C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394" y="1239129"/>
            <a:ext cx="3886200" cy="51816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129" y="1246163"/>
            <a:ext cx="3886200" cy="51816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9681336-8F5A-4632-9C45-7A637527B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06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214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9A7B86B-44AE-4B84-A8EC-C5D7A4DA6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84CEEA4-F6E1-4FB4-9A05-AB951098A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D01574A-0873-49CD-9EE7-FA7B25C6C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8998212-E927-4813-9F0D-B25601FA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21BEE92-B27D-4095-8E7C-B1A2A606A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A8486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22555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8D4470B5-BA1B-4162-9F55-F43F3AB45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3720" name="Text Box 8"/>
          <p:cNvSpPr txBox="1">
            <a:spLocks noChangeArrowheads="1"/>
          </p:cNvSpPr>
          <p:nvPr userDrawn="1"/>
        </p:nvSpPr>
        <p:spPr bwMode="auto">
          <a:xfrm>
            <a:off x="0" y="6583363"/>
            <a:ext cx="4987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Copyright 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© 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2011 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McGraw-Hill Ryerson Limited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5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60007" dist="310007" dir="768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slide" Target="slide3.xml"/><Relationship Id="rId7" Type="http://schemas.openxmlformats.org/officeDocument/2006/relationships/slide" Target="slide6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slide" Target="slide36.xml"/><Relationship Id="rId4" Type="http://schemas.openxmlformats.org/officeDocument/2006/relationships/slide" Target="slide25.xml"/><Relationship Id="rId9" Type="http://schemas.openxmlformats.org/officeDocument/2006/relationships/slide" Target="slide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1.jpeg"/><Relationship Id="rId4" Type="http://schemas.openxmlformats.org/officeDocument/2006/relationships/oleObject" Target="../embeddings/oleObject2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1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7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Chapter 2</a:t>
            </a:r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Descriptive Statistics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Number of Classes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52425" indent="-352425" eaLnBrk="1" hangingPunct="1">
              <a:lnSpc>
                <a:spcPct val="90000"/>
              </a:lnSpc>
            </a:pPr>
            <a:r>
              <a:rPr lang="en-US" smtClean="0"/>
              <a:t>Group all of the </a:t>
            </a:r>
            <a:r>
              <a:rPr lang="en-US" i="1" smtClean="0"/>
              <a:t>n</a:t>
            </a:r>
            <a:r>
              <a:rPr lang="en-US" smtClean="0"/>
              <a:t> data into </a:t>
            </a:r>
            <a:r>
              <a:rPr lang="en-US" i="1" smtClean="0"/>
              <a:t>K</a:t>
            </a:r>
            <a:r>
              <a:rPr lang="en-US" smtClean="0"/>
              <a:t> number of classes</a:t>
            </a:r>
          </a:p>
          <a:p>
            <a:pPr marL="352425" indent="-352425" eaLnBrk="1" hangingPunct="1">
              <a:lnSpc>
                <a:spcPct val="90000"/>
              </a:lnSpc>
              <a:spcAft>
                <a:spcPct val="65000"/>
              </a:spcAft>
            </a:pPr>
            <a:r>
              <a:rPr lang="en-US" i="1" smtClean="0"/>
              <a:t>K</a:t>
            </a:r>
            <a:r>
              <a:rPr lang="en-US" smtClean="0"/>
              <a:t> is the smallest whole number for which</a:t>
            </a:r>
          </a:p>
          <a:p>
            <a:pPr marL="352425" indent="-352425" algn="ctr" eaLnBrk="1" hangingPunct="1">
              <a:lnSpc>
                <a:spcPct val="90000"/>
              </a:lnSpc>
              <a:spcAft>
                <a:spcPct val="65000"/>
              </a:spcAft>
              <a:buFontTx/>
              <a:buNone/>
            </a:pPr>
            <a:r>
              <a:rPr lang="en-US" sz="3600" smtClean="0"/>
              <a:t>2</a:t>
            </a:r>
            <a:r>
              <a:rPr lang="en-US" sz="3600" i="1" baseline="30000" smtClean="0"/>
              <a:t>K</a:t>
            </a:r>
            <a:r>
              <a:rPr lang="en-US" sz="3600" smtClean="0"/>
              <a:t> </a:t>
            </a:r>
            <a:r>
              <a:rPr lang="en-US" sz="3600" smtClean="0">
                <a:sym typeface="Symbol" pitchFamily="18" charset="2"/>
              </a:rPr>
              <a:t></a:t>
            </a:r>
            <a:r>
              <a:rPr lang="en-US" sz="3600" smtClean="0"/>
              <a:t> </a:t>
            </a:r>
            <a:r>
              <a:rPr lang="en-US" sz="3600" i="1" smtClean="0"/>
              <a:t>n</a:t>
            </a:r>
          </a:p>
          <a:p>
            <a:pPr marL="352425" indent="-352425" eaLnBrk="1" hangingPunct="1">
              <a:lnSpc>
                <a:spcPct val="90000"/>
              </a:lnSpc>
            </a:pPr>
            <a:r>
              <a:rPr lang="en-US" smtClean="0"/>
              <a:t>In example 2.2 (The Payment Time case), there are 65 observations in the data set (n=65)</a:t>
            </a:r>
          </a:p>
          <a:p>
            <a:pPr marL="809625" lvl="1" indent="-342900" eaLnBrk="1" hangingPunct="1">
              <a:lnSpc>
                <a:spcPct val="90000"/>
              </a:lnSpc>
            </a:pPr>
            <a:r>
              <a:rPr lang="en-US" smtClean="0"/>
              <a:t>For </a:t>
            </a:r>
            <a:r>
              <a:rPr lang="en-US" i="1" smtClean="0"/>
              <a:t>K</a:t>
            </a:r>
            <a:r>
              <a:rPr lang="en-US" smtClean="0"/>
              <a:t> = 6, 2</a:t>
            </a:r>
            <a:r>
              <a:rPr lang="en-US" baseline="30000" smtClean="0"/>
              <a:t>6</a:t>
            </a:r>
            <a:r>
              <a:rPr lang="en-US" smtClean="0"/>
              <a:t> = 64, &lt; </a:t>
            </a:r>
            <a:r>
              <a:rPr lang="en-US" i="1" smtClean="0"/>
              <a:t>n (less than n=65)</a:t>
            </a:r>
          </a:p>
          <a:p>
            <a:pPr marL="809625" lvl="1" indent="-342900" eaLnBrk="1" hangingPunct="1">
              <a:lnSpc>
                <a:spcPct val="90000"/>
              </a:lnSpc>
            </a:pPr>
            <a:r>
              <a:rPr lang="en-US" smtClean="0"/>
              <a:t>For </a:t>
            </a:r>
            <a:r>
              <a:rPr lang="en-US" i="1" smtClean="0"/>
              <a:t>K</a:t>
            </a:r>
            <a:r>
              <a:rPr lang="en-US" smtClean="0"/>
              <a:t> = 7, 2</a:t>
            </a:r>
            <a:r>
              <a:rPr lang="en-US" baseline="30000" smtClean="0"/>
              <a:t>7</a:t>
            </a:r>
            <a:r>
              <a:rPr lang="en-US" smtClean="0"/>
              <a:t> = 128, &gt; </a:t>
            </a:r>
            <a:r>
              <a:rPr lang="en-US" i="1" smtClean="0"/>
              <a:t>n (greater than n=65)</a:t>
            </a:r>
            <a:endParaRPr lang="en-US" smtClean="0"/>
          </a:p>
          <a:p>
            <a:pPr marL="809625" lvl="1" indent="-342900" eaLnBrk="1" hangingPunct="1">
              <a:lnSpc>
                <a:spcPct val="90000"/>
              </a:lnSpc>
            </a:pPr>
            <a:r>
              <a:rPr lang="en-US" smtClean="0"/>
              <a:t>So use </a:t>
            </a:r>
            <a:r>
              <a:rPr lang="en-US" i="1" smtClean="0"/>
              <a:t>K</a:t>
            </a:r>
            <a:r>
              <a:rPr lang="en-US" smtClean="0"/>
              <a:t> = 7 classes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2C5D8600-4FCB-435C-ABCF-91E2B53B42E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Class Length</a:t>
            </a:r>
          </a:p>
        </p:txBody>
      </p:sp>
      <p:sp>
        <p:nvSpPr>
          <p:cNvPr id="256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470775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Class length L is the step size from one to the next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Example 2.2, The Payment Time Case,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Arbitrarily round the class length up to 3 days</a:t>
            </a:r>
          </a:p>
        </p:txBody>
      </p:sp>
      <p:graphicFrame>
        <p:nvGraphicFramePr>
          <p:cNvPr id="25600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351088" y="2171700"/>
          <a:ext cx="5211762" cy="661988"/>
        </p:xfrm>
        <a:graphic>
          <a:graphicData uri="http://schemas.openxmlformats.org/presentationml/2006/ole">
            <p:oleObj spid="_x0000_s256004" name="Equation" r:id="rId4" imgW="3098520" imgH="393480" progId="Equation.3">
              <p:embed/>
            </p:oleObj>
          </a:graphicData>
        </a:graphic>
      </p:graphicFrame>
      <p:sp>
        <p:nvSpPr>
          <p:cNvPr id="25601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4A789260-C927-41D1-B843-CC4F486B61E4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256008" name="Object 8"/>
          <p:cNvGraphicFramePr>
            <a:graphicFrameLocks noChangeAspect="1"/>
          </p:cNvGraphicFramePr>
          <p:nvPr/>
        </p:nvGraphicFramePr>
        <p:xfrm>
          <a:off x="5921375" y="3898900"/>
          <a:ext cx="2392363" cy="749300"/>
        </p:xfrm>
        <a:graphic>
          <a:graphicData uri="http://schemas.openxmlformats.org/presentationml/2006/ole">
            <p:oleObj spid="_x0000_s256008" name="Equation" r:id="rId5" imgW="1257120" imgH="393480" progId="Equation.3">
              <p:embed/>
            </p:oleObj>
          </a:graphicData>
        </a:graphic>
      </p:graphicFrame>
      <p:pic>
        <p:nvPicPr>
          <p:cNvPr id="256012" name="Picture 8" descr="table 2.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388" y="3606800"/>
            <a:ext cx="53022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3" name="TextBox 9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Starting the Classes</a:t>
            </a:r>
          </a:p>
        </p:txBody>
      </p:sp>
      <p:sp>
        <p:nvSpPr>
          <p:cNvPr id="258050" name="Rectangle 3"/>
          <p:cNvSpPr>
            <a:spLocks noGrp="1" noChangeArrowheads="1"/>
          </p:cNvSpPr>
          <p:nvPr>
            <p:ph idx="1"/>
          </p:nvPr>
        </p:nvSpPr>
        <p:spPr>
          <a:xfrm>
            <a:off x="663575" y="1096963"/>
            <a:ext cx="7899400" cy="4321175"/>
          </a:xfrm>
        </p:spPr>
        <p:txBody>
          <a:bodyPr/>
          <a:lstStyle/>
          <a:p>
            <a:pPr marL="352425" indent="-352425" eaLnBrk="1" hangingPunct="1"/>
            <a:r>
              <a:rPr lang="en-US" sz="2200" smtClean="0"/>
              <a:t>The classes start on the smallest data value</a:t>
            </a:r>
          </a:p>
          <a:p>
            <a:pPr marL="809625" lvl="1" indent="-342900" eaLnBrk="1" hangingPunct="1"/>
            <a:r>
              <a:rPr lang="en-US" sz="2200" smtClean="0"/>
              <a:t>This is the lower limit of the first class</a:t>
            </a:r>
          </a:p>
          <a:p>
            <a:pPr marL="352425" indent="-352425" eaLnBrk="1" hangingPunct="1"/>
            <a:r>
              <a:rPr lang="en-US" sz="2200" smtClean="0"/>
              <a:t>The upper limit of the first class is </a:t>
            </a:r>
          </a:p>
          <a:p>
            <a:pPr marL="352425" indent="-352425" algn="ctr" eaLnBrk="1" hangingPunct="1">
              <a:buFontTx/>
              <a:buNone/>
            </a:pPr>
            <a:r>
              <a:rPr lang="en-US" sz="2200" smtClean="0"/>
              <a:t>smallest value + L</a:t>
            </a:r>
          </a:p>
          <a:p>
            <a:pPr marL="809625" lvl="1" indent="-342900" eaLnBrk="1" hangingPunct="1"/>
            <a:r>
              <a:rPr lang="en-US" sz="2200" smtClean="0"/>
              <a:t>In the example, the first class starts at 10 and goes up to 13  (which is 10 + 3), the first class includes 10 but does not include 13 </a:t>
            </a:r>
          </a:p>
          <a:p>
            <a:pPr marL="809625" lvl="1" indent="-342900" eaLnBrk="1" hangingPunct="1"/>
            <a:r>
              <a:rPr lang="en-US" sz="2200" smtClean="0"/>
              <a:t>13 is the upper boundary of the first class and lower boundary of the second class</a:t>
            </a:r>
          </a:p>
          <a:p>
            <a:pPr marL="352425" indent="-352425" eaLnBrk="1" hangingPunct="1"/>
            <a:r>
              <a:rPr lang="en-US" sz="2200" smtClean="0"/>
              <a:t>The second class starts at a lower boundary of 13 and goes to an upper boundary of 16 (16 is the lower boundary of the third class</a:t>
            </a:r>
          </a:p>
          <a:p>
            <a:pPr marL="352425" indent="-352425" eaLnBrk="1" hangingPunct="1"/>
            <a:r>
              <a:rPr lang="en-US" sz="2200" smtClean="0"/>
              <a:t>Continuing in the fashion we get the remaining lower boundaries to be 19, 22, 25, and 28 </a:t>
            </a:r>
          </a:p>
        </p:txBody>
      </p:sp>
      <p:sp>
        <p:nvSpPr>
          <p:cNvPr id="2580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462DD012-D75B-4969-B929-67534D5BE69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Tallies and Frequencies:</a:t>
            </a:r>
            <a:br>
              <a:rPr lang="en-US" sz="3600"/>
            </a:br>
            <a:r>
              <a:rPr lang="en-US" sz="2400"/>
              <a:t>Example 2.2</a:t>
            </a:r>
          </a:p>
        </p:txBody>
      </p:sp>
      <p:sp>
        <p:nvSpPr>
          <p:cNvPr id="260098" name="Content Placeholder 31"/>
          <p:cNvSpPr>
            <a:spLocks noGrp="1"/>
          </p:cNvSpPr>
          <p:nvPr>
            <p:ph idx="1"/>
          </p:nvPr>
        </p:nvSpPr>
        <p:spPr>
          <a:xfrm>
            <a:off x="647700" y="1066800"/>
            <a:ext cx="7924800" cy="5038725"/>
          </a:xfrm>
        </p:spPr>
        <p:txBody>
          <a:bodyPr/>
          <a:lstStyle/>
          <a:p>
            <a:pPr eaLnBrk="1" hangingPunct="1"/>
            <a:r>
              <a:rPr lang="en-US" smtClean="0"/>
              <a:t>Examine the 64 payment times, find the frequency of each class by counting the number of recorded for each class.</a:t>
            </a:r>
          </a:p>
          <a:p>
            <a:pPr eaLnBrk="1" hangingPunct="1"/>
            <a:r>
              <a:rPr lang="en-US" smtClean="0"/>
              <a:t>In the first class “13 to &lt;16”, we count 14 occurrences that will fall in this class</a:t>
            </a:r>
          </a:p>
          <a:p>
            <a:pPr eaLnBrk="1" hangingPunct="1"/>
            <a:r>
              <a:rPr lang="en-US" smtClean="0"/>
              <a:t>Do this for all classes, the result will look like this;</a:t>
            </a:r>
          </a:p>
        </p:txBody>
      </p:sp>
      <p:sp>
        <p:nvSpPr>
          <p:cNvPr id="260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08BF45CB-5353-49BA-9AC0-1567085C62C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0100" name="Text Box 47"/>
          <p:cNvSpPr txBox="1">
            <a:spLocks noChangeArrowheads="1"/>
          </p:cNvSpPr>
          <p:nvPr/>
        </p:nvSpPr>
        <p:spPr bwMode="auto">
          <a:xfrm>
            <a:off x="1808163" y="6096000"/>
            <a:ext cx="4872037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latin typeface="Calibri" pitchFamily="34" charset="0"/>
              </a:rPr>
              <a:t>***</a:t>
            </a:r>
            <a:r>
              <a:rPr lang="en-US" sz="1600" b="1" u="sng">
                <a:solidFill>
                  <a:schemeClr val="tx1"/>
                </a:solidFill>
                <a:latin typeface="Calibri" pitchFamily="34" charset="0"/>
              </a:rPr>
              <a:t>Check</a:t>
            </a:r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: All frequencies must sum to </a:t>
            </a:r>
            <a:r>
              <a:rPr lang="en-US" sz="1600" i="1">
                <a:solidFill>
                  <a:schemeClr val="tx1"/>
                </a:solidFill>
                <a:latin typeface="Calibri" pitchFamily="34" charset="0"/>
              </a:rPr>
              <a:t>n (in this case 65)</a:t>
            </a:r>
            <a:endParaRPr lang="en-US" sz="16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60101" name="Picture 33" descr="partial table 2.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3914775"/>
            <a:ext cx="17907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2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Relative Frequency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703263" y="1143000"/>
            <a:ext cx="7715250" cy="4595813"/>
          </a:xfrm>
        </p:spPr>
        <p:txBody>
          <a:bodyPr/>
          <a:lstStyle/>
          <a:p>
            <a:pPr marL="352425" indent="-352425" eaLnBrk="1" hangingPunct="1"/>
            <a:r>
              <a:rPr lang="en-US" sz="3000" smtClean="0"/>
              <a:t>The </a:t>
            </a:r>
            <a:r>
              <a:rPr lang="en-US" sz="3000" i="1" smtClean="0"/>
              <a:t>relative frequency</a:t>
            </a:r>
            <a:r>
              <a:rPr lang="en-US" sz="3000" smtClean="0"/>
              <a:t> of a class is the proportion or fraction of data that is contained in that class</a:t>
            </a:r>
          </a:p>
          <a:p>
            <a:pPr marL="809625" lvl="1" indent="-342900" eaLnBrk="1" hangingPunct="1"/>
            <a:r>
              <a:rPr lang="en-US" sz="2600" smtClean="0"/>
              <a:t>Calculated by dividing the class frequency by the total number of data values</a:t>
            </a:r>
          </a:p>
          <a:p>
            <a:pPr lvl="2" eaLnBrk="1" hangingPunct="1"/>
            <a:r>
              <a:rPr lang="en-US" smtClean="0"/>
              <a:t>For example, there are 14 payment times in the second class, so its relative frequency is 14/65 = 0.2154</a:t>
            </a:r>
            <a:endParaRPr lang="en-US" sz="7200" smtClean="0"/>
          </a:p>
          <a:p>
            <a:pPr marL="809625" lvl="1" indent="-342900" eaLnBrk="1" hangingPunct="1"/>
            <a:r>
              <a:rPr lang="en-US" sz="2600" smtClean="0"/>
              <a:t>Relative frequency may be expressed as either a decimal or percent</a:t>
            </a:r>
          </a:p>
          <a:p>
            <a:pPr marL="809625" lvl="1" indent="-342900" eaLnBrk="1" hangingPunct="1"/>
            <a:r>
              <a:rPr lang="en-US" sz="2600" smtClean="0"/>
              <a:t>A relative frequency distribution is a list of all the data classes and their associated relative frequencies</a:t>
            </a:r>
          </a:p>
        </p:txBody>
      </p:sp>
      <p:sp>
        <p:nvSpPr>
          <p:cNvPr id="262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2CD1F741-9BFD-4606-A065-11B0170608E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214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/>
              <a:t>Relative </a:t>
            </a:r>
            <a:r>
              <a:rPr lang="en-US" sz="3800" dirty="0" smtClean="0"/>
              <a:t>&amp; Percent Frequency</a:t>
            </a:r>
            <a:endParaRPr lang="en-US" sz="3800" dirty="0"/>
          </a:p>
        </p:txBody>
      </p:sp>
      <p:pic>
        <p:nvPicPr>
          <p:cNvPr id="264194" name="Content Placeholder 6" descr="table 2.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2613" y="1619250"/>
            <a:ext cx="5519737" cy="4048125"/>
          </a:xfrm>
        </p:spPr>
      </p:pic>
      <p:sp>
        <p:nvSpPr>
          <p:cNvPr id="264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5C0E278F-3C34-409D-82EC-20925A36C17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808163" y="6096000"/>
            <a:ext cx="48371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***</a:t>
            </a:r>
            <a:r>
              <a:rPr lang="en-US" sz="1600" b="1" u="sng">
                <a:solidFill>
                  <a:schemeClr val="tx1"/>
                </a:solidFill>
                <a:latin typeface="Calibri" pitchFamily="34" charset="0"/>
              </a:rPr>
              <a:t>Check</a:t>
            </a:r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: All relative frequencies must sum to 1 (100%)</a:t>
            </a:r>
          </a:p>
        </p:txBody>
      </p:sp>
      <p:sp>
        <p:nvSpPr>
          <p:cNvPr id="264197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Histogram</a:t>
            </a:r>
          </a:p>
        </p:txBody>
      </p:sp>
      <p:sp>
        <p:nvSpPr>
          <p:cNvPr id="266242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296988"/>
            <a:ext cx="7934325" cy="5140325"/>
          </a:xfrm>
        </p:spPr>
        <p:txBody>
          <a:bodyPr/>
          <a:lstStyle/>
          <a:p>
            <a:pPr marL="352425" indent="-352425" eaLnBrk="1" hangingPunct="1"/>
            <a:r>
              <a:rPr lang="en-US" smtClean="0"/>
              <a:t>A graph in which rectangles represent the classes</a:t>
            </a:r>
          </a:p>
          <a:p>
            <a:pPr marL="352425" indent="-352425" eaLnBrk="1" hangingPunct="1"/>
            <a:r>
              <a:rPr lang="en-US" smtClean="0"/>
              <a:t>The base of the rectangle represents the class length</a:t>
            </a:r>
          </a:p>
          <a:p>
            <a:pPr marL="352425" indent="-352425" eaLnBrk="1" hangingPunct="1"/>
            <a:r>
              <a:rPr lang="en-US" smtClean="0"/>
              <a:t>The height of the rectangle represents </a:t>
            </a:r>
          </a:p>
          <a:p>
            <a:pPr marL="809625" lvl="1" indent="-342900" eaLnBrk="1" hangingPunct="1"/>
            <a:r>
              <a:rPr lang="en-US" sz="3000" smtClean="0"/>
              <a:t>the frequency in a frequency histogram, or</a:t>
            </a:r>
          </a:p>
          <a:p>
            <a:pPr marL="809625" lvl="1" indent="-342900" eaLnBrk="1" hangingPunct="1"/>
            <a:r>
              <a:rPr lang="en-US" sz="3000" smtClean="0"/>
              <a:t>the relative frequency in a relative frequency histogram</a:t>
            </a:r>
            <a:endParaRPr lang="en-US" smtClean="0"/>
          </a:p>
        </p:txBody>
      </p:sp>
      <p:sp>
        <p:nvSpPr>
          <p:cNvPr id="266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56EB8C2B-73D3-46F5-937B-29FCA03F121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6624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10200" y="0"/>
            <a:ext cx="7924800" cy="72887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Histograms</a:t>
            </a:r>
          </a:p>
        </p:txBody>
      </p:sp>
      <p:sp>
        <p:nvSpPr>
          <p:cNvPr id="268290" name="Content Placeholder 7"/>
          <p:cNvSpPr>
            <a:spLocks noGrp="1"/>
          </p:cNvSpPr>
          <p:nvPr>
            <p:ph idx="1"/>
          </p:nvPr>
        </p:nvSpPr>
        <p:spPr>
          <a:xfrm>
            <a:off x="638175" y="981075"/>
            <a:ext cx="7924800" cy="50387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292929"/>
                </a:solidFill>
              </a:rPr>
              <a:t>Example 2.2: The Payment Time Case</a:t>
            </a:r>
          </a:p>
          <a:p>
            <a:pPr lvl="1" eaLnBrk="1" hangingPunct="1"/>
            <a:r>
              <a:rPr lang="en-US" smtClean="0"/>
              <a:t>Frequency and Percent Frequency Histogram</a:t>
            </a:r>
          </a:p>
          <a:p>
            <a:pPr eaLnBrk="1" hangingPunct="1"/>
            <a:endParaRPr lang="en-US" smtClean="0"/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17F10418-038A-4FF8-8FCA-7625F08B538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68292" name="Text Box 79"/>
          <p:cNvSpPr txBox="1">
            <a:spLocks noChangeArrowheads="1"/>
          </p:cNvSpPr>
          <p:nvPr/>
        </p:nvSpPr>
        <p:spPr bwMode="auto">
          <a:xfrm>
            <a:off x="1616075" y="6022975"/>
            <a:ext cx="6981825" cy="338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The tail on the right appears to be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longer</a:t>
            </a:r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 than the tail on the left</a:t>
            </a:r>
          </a:p>
        </p:txBody>
      </p:sp>
      <p:pic>
        <p:nvPicPr>
          <p:cNvPr id="268293" name="Picture 8" descr="figure 2.2 freq his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263" y="2230438"/>
            <a:ext cx="5621337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4" name="TextBox 9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Histograms</a:t>
            </a:r>
          </a:p>
        </p:txBody>
      </p:sp>
      <p:sp>
        <p:nvSpPr>
          <p:cNvPr id="270338" name="Content Placeholder 7"/>
          <p:cNvSpPr>
            <a:spLocks noGrp="1"/>
          </p:cNvSpPr>
          <p:nvPr>
            <p:ph idx="1"/>
          </p:nvPr>
        </p:nvSpPr>
        <p:spPr>
          <a:xfrm>
            <a:off x="752475" y="1038225"/>
            <a:ext cx="7924800" cy="498157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292929"/>
                </a:solidFill>
              </a:rPr>
              <a:t>Example 2.2: The Payment Time Case</a:t>
            </a:r>
          </a:p>
          <a:p>
            <a:pPr lvl="1" eaLnBrk="1" hangingPunct="1"/>
            <a:r>
              <a:rPr lang="en-US" smtClean="0"/>
              <a:t>Percent Frequency Histogram</a:t>
            </a:r>
          </a:p>
          <a:p>
            <a:pPr eaLnBrk="1" hangingPunct="1"/>
            <a:endParaRPr lang="en-US" smtClean="0"/>
          </a:p>
        </p:txBody>
      </p:sp>
      <p:sp>
        <p:nvSpPr>
          <p:cNvPr id="270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FDDDA8C1-0BB2-4977-AE07-18492B5CA0B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519" name="Text Box 79"/>
          <p:cNvSpPr txBox="1">
            <a:spLocks noChangeArrowheads="1"/>
          </p:cNvSpPr>
          <p:nvPr/>
        </p:nvSpPr>
        <p:spPr bwMode="auto">
          <a:xfrm>
            <a:off x="1339850" y="5746750"/>
            <a:ext cx="6981825" cy="338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The tail on the right appears to be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longer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than the tail on the left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70341" name="Picture 9" descr="figure 2.3 percent freq his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288" y="2090738"/>
            <a:ext cx="540385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2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The Normal Curve</a:t>
            </a:r>
          </a:p>
        </p:txBody>
      </p:sp>
      <p:sp>
        <p:nvSpPr>
          <p:cNvPr id="403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85C36772-F486-468B-A6A0-52E13F66C93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3459" name="Text Box 1035"/>
          <p:cNvSpPr txBox="1">
            <a:spLocks noChangeArrowheads="1"/>
          </p:cNvSpPr>
          <p:nvPr/>
        </p:nvSpPr>
        <p:spPr bwMode="auto">
          <a:xfrm>
            <a:off x="584200" y="4192588"/>
            <a:ext cx="7942263" cy="1244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Symmetrical and bell-shaped curve for a normally distributed population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The height of the normal curve over any point represents the relative proportion of population measurements that are near the given point</a:t>
            </a:r>
          </a:p>
        </p:txBody>
      </p:sp>
      <p:pic>
        <p:nvPicPr>
          <p:cNvPr id="403460" name="Picture 5" descr="normal symmetric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0663" y="1462088"/>
            <a:ext cx="32781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61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Descriptive Statistics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666750" y="895350"/>
            <a:ext cx="7924800" cy="5419725"/>
          </a:xfrm>
        </p:spPr>
        <p:txBody>
          <a:bodyPr/>
          <a:lstStyle/>
          <a:p>
            <a:pPr marL="914400" indent="-914400" eaLnBrk="1" hangingPunct="1">
              <a:buFontTx/>
              <a:buNone/>
            </a:pPr>
            <a:r>
              <a:rPr lang="en-US" smtClean="0"/>
              <a:t>2.1	</a:t>
            </a:r>
            <a:r>
              <a:rPr lang="en-US" smtClean="0">
                <a:hlinkClick r:id="rId3" action="ppaction://hlinksldjump" tooltip="Click this link to go to the section"/>
              </a:rPr>
              <a:t>Describing the Shape of a Distribution</a:t>
            </a:r>
            <a:endParaRPr lang="en-US" smtClean="0"/>
          </a:p>
          <a:p>
            <a:pPr marL="914400" indent="-914400" eaLnBrk="1" hangingPunct="1">
              <a:buFontTx/>
              <a:buNone/>
            </a:pPr>
            <a:r>
              <a:rPr lang="en-US" smtClean="0"/>
              <a:t>2.2	</a:t>
            </a:r>
            <a:r>
              <a:rPr lang="en-US" smtClean="0">
                <a:hlinkClick r:id="rId4" action="ppaction://hlinksldjump" tooltip="Click this link to go to the section"/>
              </a:rPr>
              <a:t>Describing Central Tendency</a:t>
            </a:r>
            <a:endParaRPr lang="en-US" smtClean="0"/>
          </a:p>
          <a:p>
            <a:pPr marL="914400" indent="-914400" eaLnBrk="1" hangingPunct="1">
              <a:buFontTx/>
              <a:buNone/>
            </a:pPr>
            <a:r>
              <a:rPr lang="en-US" smtClean="0"/>
              <a:t>2.3	</a:t>
            </a:r>
            <a:r>
              <a:rPr lang="en-US" smtClean="0">
                <a:hlinkClick r:id="rId5" action="ppaction://hlinksldjump" tooltip="Click this link to go to the section"/>
              </a:rPr>
              <a:t>Measures of Variation</a:t>
            </a:r>
            <a:endParaRPr lang="en-US" smtClean="0"/>
          </a:p>
          <a:p>
            <a:pPr marL="914400" indent="-914400" eaLnBrk="1" hangingPunct="1">
              <a:buFontTx/>
              <a:buNone/>
            </a:pPr>
            <a:r>
              <a:rPr lang="en-US" smtClean="0"/>
              <a:t>2.4	</a:t>
            </a:r>
            <a:r>
              <a:rPr lang="en-US" smtClean="0">
                <a:hlinkClick r:id="rId6" action="ppaction://hlinksldjump" tooltip="Click this link to go to the section"/>
              </a:rPr>
              <a:t>Percentiles, Quartiles, and Box-and-Whiskers Displays</a:t>
            </a:r>
            <a:endParaRPr lang="en-US" smtClean="0"/>
          </a:p>
          <a:p>
            <a:pPr marL="914400" indent="-914400" eaLnBrk="1" hangingPunct="1">
              <a:buFontTx/>
              <a:buNone/>
            </a:pPr>
            <a:r>
              <a:rPr lang="en-US" smtClean="0"/>
              <a:t>2.5	</a:t>
            </a:r>
            <a:r>
              <a:rPr lang="en-US" smtClean="0">
                <a:hlinkClick r:id="rId7" action="ppaction://hlinksldjump" tooltip="Click this link to go to the section"/>
              </a:rPr>
              <a:t>Describing Qualitative Data</a:t>
            </a:r>
            <a:endParaRPr lang="en-US" smtClean="0"/>
          </a:p>
          <a:p>
            <a:pPr marL="914400" indent="-914400" eaLnBrk="1" hangingPunct="1">
              <a:buFontTx/>
              <a:buNone/>
            </a:pPr>
            <a:r>
              <a:rPr lang="en-US" smtClean="0"/>
              <a:t>2.6	</a:t>
            </a:r>
            <a:r>
              <a:rPr lang="en-US" smtClean="0">
                <a:hlinkClick r:id="rId8" action="ppaction://hlinksldjump" tooltip="Click this link to go to the section"/>
              </a:rPr>
              <a:t>Using Scatter Plots to Study the Relationship Between Variables</a:t>
            </a:r>
            <a:endParaRPr lang="en-US" smtClean="0">
              <a:hlinkClick r:id="rId8" action="ppaction://hlinksldjump"/>
            </a:endParaRPr>
          </a:p>
          <a:p>
            <a:pPr marL="914400" indent="-914400" eaLnBrk="1" hangingPunct="1">
              <a:buFontTx/>
              <a:buNone/>
            </a:pPr>
            <a:r>
              <a:rPr lang="en-US" smtClean="0"/>
              <a:t>2.7	</a:t>
            </a:r>
            <a:r>
              <a:rPr lang="en-US" smtClean="0">
                <a:hlinkClick r:id="rId8" action="ppaction://hlinksldjump" tooltip="Click this link to go to the section"/>
              </a:rPr>
              <a:t>Misleading Graphs and Charts</a:t>
            </a:r>
            <a:endParaRPr lang="en-US" smtClean="0">
              <a:hlinkClick r:id="rId8" action="ppaction://hlinksldjump"/>
            </a:endParaRPr>
          </a:p>
          <a:p>
            <a:pPr marL="914400" indent="-914400" eaLnBrk="1" hangingPunct="1">
              <a:buFontTx/>
              <a:buNone/>
            </a:pPr>
            <a:r>
              <a:rPr lang="en-US" smtClean="0"/>
              <a:t>2.8	</a:t>
            </a:r>
            <a:r>
              <a:rPr lang="en-US" smtClean="0">
                <a:hlinkClick r:id="rId9" action="ppaction://hlinksldjump" tooltip="Click this link to go to the section"/>
              </a:rPr>
              <a:t>Weighted Means and Grouped Data </a:t>
            </a:r>
            <a:endParaRPr lang="en-US" smtClean="0"/>
          </a:p>
          <a:p>
            <a:pPr marL="914400" indent="-914400" eaLnBrk="1" hangingPunct="1">
              <a:buFontTx/>
              <a:buNone/>
            </a:pPr>
            <a:endParaRPr lang="en-US" smtClean="0">
              <a:hlinkClick r:id="rId8" action="ppaction://hlinksldjump"/>
            </a:endParaRPr>
          </a:p>
          <a:p>
            <a:pPr marL="914400" indent="-914400" eaLnBrk="1" hangingPunct="1">
              <a:buFontTx/>
              <a:buNone/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6249DAFE-9AB0-4873-AE0F-F1F01076BEB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603000" y="0"/>
            <a:ext cx="7924800" cy="702365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 err="1"/>
              <a:t>Skewness</a:t>
            </a:r>
            <a:endParaRPr lang="en-US" dirty="0"/>
          </a:p>
        </p:txBody>
      </p:sp>
      <p:sp>
        <p:nvSpPr>
          <p:cNvPr id="406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786EF2DB-5913-42A8-A858-7E23F7CE043D}" type="slidenum">
              <a:rPr lang="en-US" smtClean="0"/>
              <a:pPr/>
              <a:t>20</a:t>
            </a:fld>
            <a:endParaRPr lang="en-US" smtClean="0"/>
          </a:p>
        </p:txBody>
      </p:sp>
      <p:grpSp>
        <p:nvGrpSpPr>
          <p:cNvPr id="406531" name="Group 30"/>
          <p:cNvGrpSpPr>
            <a:grpSpLocks/>
          </p:cNvGrpSpPr>
          <p:nvPr/>
        </p:nvGrpSpPr>
        <p:grpSpPr bwMode="auto">
          <a:xfrm>
            <a:off x="857250" y="4038600"/>
            <a:ext cx="6604000" cy="311150"/>
            <a:chOff x="779" y="2197"/>
            <a:chExt cx="4110" cy="269"/>
          </a:xfrm>
        </p:grpSpPr>
        <p:sp>
          <p:nvSpPr>
            <p:cNvPr id="65556" name="Text Box 20"/>
            <p:cNvSpPr txBox="1">
              <a:spLocks noChangeArrowheads="1"/>
            </p:cNvSpPr>
            <p:nvPr/>
          </p:nvSpPr>
          <p:spPr bwMode="auto">
            <a:xfrm>
              <a:off x="779" y="2197"/>
              <a:ext cx="10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Right Skewed</a:t>
              </a:r>
            </a:p>
          </p:txBody>
        </p:sp>
        <p:sp>
          <p:nvSpPr>
            <p:cNvPr id="65554" name="Text Box 18"/>
            <p:cNvSpPr txBox="1">
              <a:spLocks noChangeArrowheads="1"/>
            </p:cNvSpPr>
            <p:nvPr/>
          </p:nvSpPr>
          <p:spPr bwMode="auto">
            <a:xfrm>
              <a:off x="3960" y="2209"/>
              <a:ext cx="9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Left Skewed</a:t>
              </a:r>
            </a:p>
          </p:txBody>
        </p:sp>
        <p:sp>
          <p:nvSpPr>
            <p:cNvPr id="65555" name="Text Box 19"/>
            <p:cNvSpPr txBox="1">
              <a:spLocks noChangeArrowheads="1"/>
            </p:cNvSpPr>
            <p:nvPr/>
          </p:nvSpPr>
          <p:spPr bwMode="auto">
            <a:xfrm>
              <a:off x="2330" y="22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Symmetric</a:t>
              </a:r>
            </a:p>
          </p:txBody>
        </p:sp>
      </p:grp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606425" y="912813"/>
            <a:ext cx="6835775" cy="3184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Skewed distributions are not symmetrical about their center. Rather, they are lop-sided with a longer tail on one side or the other</a:t>
            </a:r>
          </a:p>
          <a:p>
            <a:pPr lvl="1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chemeClr val="bg2"/>
              </a:buClr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Calibri" pitchFamily="34" charset="0"/>
              </a:rPr>
              <a:t>A population is distributed according to its relative frequency curve</a:t>
            </a:r>
          </a:p>
          <a:p>
            <a:pPr lvl="1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chemeClr val="bg2"/>
              </a:buClr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Calibri" pitchFamily="34" charset="0"/>
              </a:rPr>
              <a:t>The skew is the side with the longer tail</a:t>
            </a:r>
          </a:p>
          <a:p>
            <a:pPr lvl="2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chemeClr val="folHlink"/>
              </a:buClr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Calibri" pitchFamily="34" charset="0"/>
              </a:rPr>
              <a:t>A left skew indicates there are a few data that are somewhat lower than the rest</a:t>
            </a:r>
          </a:p>
          <a:p>
            <a:pPr lvl="2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chemeClr val="folHlink"/>
              </a:buClr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Calibri" pitchFamily="34" charset="0"/>
              </a:rPr>
              <a:t>A right skew indicates there are a few data that are somewhat higher than the rest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436563" y="6011863"/>
            <a:ext cx="6210300" cy="492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The height of the relative frequency curve over any point represents the relative proportion of values near that point</a:t>
            </a:r>
          </a:p>
        </p:txBody>
      </p:sp>
      <p:pic>
        <p:nvPicPr>
          <p:cNvPr id="406534" name="Picture 12" descr="normal skew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4448175"/>
            <a:ext cx="738981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6535" name="TextBox 10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2.4</a:t>
            </a:r>
            <a:endParaRPr lang="en-US" dirty="0"/>
          </a:p>
        </p:txBody>
      </p:sp>
      <p:sp>
        <p:nvSpPr>
          <p:cNvPr id="276482" name="Content Placeholder 3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The Marketing Research Case</a:t>
            </a:r>
          </a:p>
          <a:p>
            <a:pPr lvl="1" eaLnBrk="1" hangingPunct="1"/>
            <a:r>
              <a:rPr lang="en-US" smtClean="0"/>
              <a:t>This histogram is normally distributed with a left skew</a:t>
            </a:r>
          </a:p>
          <a:p>
            <a:pPr lvl="1" eaLnBrk="1" hangingPunct="1"/>
            <a:r>
              <a:rPr lang="en-US" smtClean="0"/>
              <a:t>The left skew indicates that there are a few ratings that are somewhat lower than the rest</a:t>
            </a:r>
          </a:p>
          <a:p>
            <a:pPr lvl="1" eaLnBrk="1" hangingPunct="1"/>
            <a:endParaRPr lang="en-US" smtClean="0"/>
          </a:p>
        </p:txBody>
      </p:sp>
      <p:sp>
        <p:nvSpPr>
          <p:cNvPr id="2764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74BA1339-82D2-4597-9138-8C7B23772483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76484" name="Picture 4" descr="left skewed histogr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00" y="2767013"/>
            <a:ext cx="524986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5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277506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Stem-and-leaf displays and dot plots are useful for detecting </a:t>
            </a:r>
            <a:r>
              <a:rPr lang="en-US" i="1" smtClean="0"/>
              <a:t>outliers</a:t>
            </a:r>
            <a:endParaRPr lang="en-US" smtClean="0"/>
          </a:p>
          <a:p>
            <a:pPr eaLnBrk="1" hangingPunct="1"/>
            <a:r>
              <a:rPr lang="en-US" smtClean="0"/>
              <a:t>Outliers are unusually large or small observations that are well separated from the remaining observations</a:t>
            </a:r>
          </a:p>
          <a:p>
            <a:pPr eaLnBrk="1" hangingPunct="1"/>
            <a:r>
              <a:rPr lang="en-US" smtClean="0"/>
              <a:t>The way we deal with outliers is dependent on the cause</a:t>
            </a:r>
          </a:p>
        </p:txBody>
      </p:sp>
      <p:sp>
        <p:nvSpPr>
          <p:cNvPr id="277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48E4BF8E-477F-4A31-A7B1-5CF38D768B3C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77508" name="Picture 5" descr="dot plot outli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4924425"/>
            <a:ext cx="68484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7509" name="Straight Arrow Connector 7"/>
          <p:cNvCxnSpPr>
            <a:cxnSpLocks noChangeShapeType="1"/>
          </p:cNvCxnSpPr>
          <p:nvPr/>
        </p:nvCxnSpPr>
        <p:spPr bwMode="auto">
          <a:xfrm rot="10800000" flipV="1">
            <a:off x="2905125" y="4467225"/>
            <a:ext cx="1009650" cy="571500"/>
          </a:xfrm>
          <a:prstGeom prst="straightConnector1">
            <a:avLst/>
          </a:prstGeom>
          <a:noFill/>
          <a:ln w="9525" cap="sq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77510" name="TextBox 8"/>
          <p:cNvSpPr txBox="1">
            <a:spLocks noChangeArrowheads="1"/>
          </p:cNvSpPr>
          <p:nvPr/>
        </p:nvSpPr>
        <p:spPr bwMode="auto">
          <a:xfrm>
            <a:off x="3873500" y="4267200"/>
            <a:ext cx="742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outlier</a:t>
            </a:r>
          </a:p>
        </p:txBody>
      </p:sp>
      <p:sp>
        <p:nvSpPr>
          <p:cNvPr id="277511" name="Text Box 10"/>
          <p:cNvSpPr txBox="1">
            <a:spLocks noChangeArrowheads="1"/>
          </p:cNvSpPr>
          <p:nvPr/>
        </p:nvSpPr>
        <p:spPr bwMode="auto">
          <a:xfrm>
            <a:off x="1046163" y="5811838"/>
            <a:ext cx="7085012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On a number line, each data value is represented by a dot placed above the corresponding scale value</a:t>
            </a:r>
          </a:p>
        </p:txBody>
      </p:sp>
      <p:sp>
        <p:nvSpPr>
          <p:cNvPr id="277512" name="TextBox 10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673413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Population Parameters</a:t>
            </a:r>
          </a:p>
        </p:txBody>
      </p:sp>
      <p:sp>
        <p:nvSpPr>
          <p:cNvPr id="278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490967F2-1933-49FD-8F28-575CBCF0E3D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8531" name="Rectangle 10"/>
          <p:cNvSpPr>
            <a:spLocks noChangeArrowheads="1"/>
          </p:cNvSpPr>
          <p:nvPr/>
        </p:nvSpPr>
        <p:spPr bwMode="auto">
          <a:xfrm>
            <a:off x="687388" y="1211263"/>
            <a:ext cx="7339012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A </a:t>
            </a:r>
            <a:r>
              <a:rPr lang="en-US" sz="3200" i="1">
                <a:solidFill>
                  <a:schemeClr val="tx1"/>
                </a:solidFill>
              </a:rPr>
              <a:t>population parameter</a:t>
            </a:r>
            <a:r>
              <a:rPr lang="en-US" sz="3200">
                <a:solidFill>
                  <a:schemeClr val="tx1"/>
                </a:solidFill>
              </a:rPr>
              <a:t> is a number calculated from all the population measurements that describes some aspect of the population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i="1">
                <a:solidFill>
                  <a:schemeClr val="tx1"/>
                </a:solidFill>
              </a:rPr>
              <a:t>population mean</a:t>
            </a:r>
            <a:r>
              <a:rPr lang="en-US" sz="3200">
                <a:solidFill>
                  <a:schemeClr val="tx1"/>
                </a:solidFill>
              </a:rPr>
              <a:t>, denoted </a:t>
            </a:r>
            <a:r>
              <a:rPr lang="en-US" sz="3200">
                <a:solidFill>
                  <a:schemeClr val="tx1"/>
                </a:solidFill>
                <a:sym typeface="Symbol" pitchFamily="18" charset="2"/>
              </a:rPr>
              <a:t></a:t>
            </a:r>
            <a:r>
              <a:rPr lang="en-US" sz="3200">
                <a:solidFill>
                  <a:schemeClr val="tx1"/>
                </a:solidFill>
              </a:rPr>
              <a:t>, is a population parameter and is the average of the population measurements</a:t>
            </a:r>
          </a:p>
        </p:txBody>
      </p:sp>
      <p:sp>
        <p:nvSpPr>
          <p:cNvPr id="27853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59013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600" dirty="0"/>
              <a:t>Point Estimates and Sample Statistics</a:t>
            </a:r>
          </a:p>
        </p:txBody>
      </p:sp>
      <p:sp>
        <p:nvSpPr>
          <p:cNvPr id="2805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1093BCD8-467D-4F78-BEFC-9BF6989D6B0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0579" name="Rectangle 4"/>
          <p:cNvSpPr>
            <a:spLocks noChangeArrowheads="1"/>
          </p:cNvSpPr>
          <p:nvPr/>
        </p:nvSpPr>
        <p:spPr bwMode="auto">
          <a:xfrm>
            <a:off x="630238" y="1152525"/>
            <a:ext cx="7100887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600">
                <a:solidFill>
                  <a:schemeClr val="tx1"/>
                </a:solidFill>
              </a:rPr>
              <a:t>A </a:t>
            </a:r>
            <a:r>
              <a:rPr lang="en-US" sz="2600" i="1">
                <a:solidFill>
                  <a:schemeClr val="tx1"/>
                </a:solidFill>
              </a:rPr>
              <a:t>point estimate</a:t>
            </a:r>
            <a:r>
              <a:rPr lang="en-US" sz="2600">
                <a:solidFill>
                  <a:schemeClr val="tx1"/>
                </a:solidFill>
              </a:rPr>
              <a:t> is a one-number estimate of the value of a population parameter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600">
                <a:solidFill>
                  <a:schemeClr val="tx1"/>
                </a:solidFill>
              </a:rPr>
              <a:t>A </a:t>
            </a:r>
            <a:r>
              <a:rPr lang="en-US" sz="2600" i="1">
                <a:solidFill>
                  <a:schemeClr val="tx1"/>
                </a:solidFill>
              </a:rPr>
              <a:t>sample statistic</a:t>
            </a:r>
            <a:r>
              <a:rPr lang="en-US" sz="2600">
                <a:solidFill>
                  <a:schemeClr val="tx1"/>
                </a:solidFill>
              </a:rPr>
              <a:t> is a number calculated using sample measurements that describes some aspect of the sample</a:t>
            </a:r>
          </a:p>
          <a:p>
            <a:pPr marL="393700" lvl="1" indent="-2794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600">
                <a:solidFill>
                  <a:schemeClr val="tx1"/>
                </a:solidFill>
              </a:rPr>
              <a:t>Use sample statistics as point estimates of the population parameters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600">
                <a:solidFill>
                  <a:schemeClr val="tx1"/>
                </a:solidFill>
              </a:rPr>
              <a:t>The sample mean, denoted 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600">
                <a:solidFill>
                  <a:schemeClr val="tx1"/>
                </a:solidFill>
              </a:rPr>
              <a:t>, is a sample statistic and is the average of the sample measurements</a:t>
            </a:r>
          </a:p>
          <a:p>
            <a:pPr marL="393700" lvl="1" indent="-2794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600">
                <a:solidFill>
                  <a:schemeClr val="tx1"/>
                </a:solidFill>
              </a:rPr>
              <a:t>The sample mean is a point estimate of the population mean</a:t>
            </a:r>
          </a:p>
        </p:txBody>
      </p:sp>
      <p:sp>
        <p:nvSpPr>
          <p:cNvPr id="280580" name="Line 8"/>
          <p:cNvSpPr>
            <a:spLocks noChangeShapeType="1"/>
          </p:cNvSpPr>
          <p:nvPr/>
        </p:nvSpPr>
        <p:spPr bwMode="auto">
          <a:xfrm>
            <a:off x="5330825" y="4433888"/>
            <a:ext cx="17938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581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Measures of Central Tendency</a:t>
            </a:r>
          </a:p>
        </p:txBody>
      </p:sp>
      <p:sp>
        <p:nvSpPr>
          <p:cNvPr id="2826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46ABB9CB-D7C3-42F3-82DD-03B2FE8A4B0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87375" y="1225550"/>
            <a:ext cx="6896100" cy="230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Mean, 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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	The average or expected value of a 			population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Median, M</a:t>
            </a:r>
            <a:r>
              <a:rPr lang="en-US" sz="2400" b="1" baseline="-25000">
                <a:solidFill>
                  <a:schemeClr val="tx1"/>
                </a:solidFill>
                <a:latin typeface="Calibri" pitchFamily="34" charset="0"/>
              </a:rPr>
              <a:t>d   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	The value of the middle point of the 			ordered measurements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Mode, M</a:t>
            </a:r>
            <a:r>
              <a:rPr lang="en-US" sz="2400" b="1" baseline="-25000">
                <a:solidFill>
                  <a:schemeClr val="tx1"/>
                </a:solidFill>
                <a:latin typeface="Calibri" pitchFamily="34" charset="0"/>
              </a:rPr>
              <a:t>o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	The most frequent value</a:t>
            </a:r>
          </a:p>
        </p:txBody>
      </p:sp>
      <p:sp>
        <p:nvSpPr>
          <p:cNvPr id="28262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657600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The Mean</a:t>
            </a:r>
          </a:p>
        </p:txBody>
      </p:sp>
      <p:sp>
        <p:nvSpPr>
          <p:cNvPr id="7375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706B077D-5AC3-4950-B5B1-74B48C73336E}" type="slidenum">
              <a:rPr lang="en-US" smtClean="0"/>
              <a:pPr/>
              <a:t>26</a:t>
            </a:fld>
            <a:endParaRPr lang="en-US" smtClean="0"/>
          </a:p>
        </p:txBody>
      </p:sp>
      <p:grpSp>
        <p:nvGrpSpPr>
          <p:cNvPr id="73754" name="Group 28"/>
          <p:cNvGrpSpPr>
            <a:grpSpLocks/>
          </p:cNvGrpSpPr>
          <p:nvPr/>
        </p:nvGrpSpPr>
        <p:grpSpPr bwMode="auto">
          <a:xfrm>
            <a:off x="579438" y="915988"/>
            <a:ext cx="7620000" cy="4405312"/>
            <a:chOff x="880" y="1207"/>
            <a:chExt cx="4800" cy="2775"/>
          </a:xfrm>
        </p:grpSpPr>
        <p:sp>
          <p:nvSpPr>
            <p:cNvPr id="73757" name="Rectangle 8"/>
            <p:cNvSpPr>
              <a:spLocks noChangeArrowheads="1"/>
            </p:cNvSpPr>
            <p:nvPr/>
          </p:nvSpPr>
          <p:spPr bwMode="auto">
            <a:xfrm>
              <a:off x="884" y="1207"/>
              <a:ext cx="254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Population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…,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N</a:t>
              </a:r>
              <a:endParaRPr lang="en-US" sz="24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3758" name="AutoShape 6"/>
            <p:cNvSpPr>
              <a:spLocks noChangeArrowheads="1"/>
            </p:cNvSpPr>
            <p:nvPr/>
          </p:nvSpPr>
          <p:spPr bwMode="auto">
            <a:xfrm>
              <a:off x="2360" y="1784"/>
              <a:ext cx="1600" cy="336"/>
            </a:xfrm>
            <a:prstGeom prst="rightArrow">
              <a:avLst>
                <a:gd name="adj1" fmla="val 50000"/>
                <a:gd name="adj2" fmla="val 250022"/>
              </a:avLst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73733" name="Object 5"/>
            <p:cNvGraphicFramePr>
              <a:graphicFrameLocks/>
            </p:cNvGraphicFramePr>
            <p:nvPr/>
          </p:nvGraphicFramePr>
          <p:xfrm>
            <a:off x="880" y="1526"/>
            <a:ext cx="1875" cy="1080"/>
          </p:xfrm>
          <a:graphic>
            <a:graphicData uri="http://schemas.openxmlformats.org/presentationml/2006/ole">
              <p:oleObj spid="_x0000_s73733" name="Clip" r:id="rId4" imgW="3657600" imgH="2046240" progId="">
                <p:embed/>
              </p:oleObj>
            </a:graphicData>
          </a:graphic>
        </p:graphicFrame>
        <p:sp>
          <p:nvSpPr>
            <p:cNvPr id="73759" name="Rectangle 9"/>
            <p:cNvSpPr>
              <a:spLocks noChangeArrowheads="1"/>
            </p:cNvSpPr>
            <p:nvPr/>
          </p:nvSpPr>
          <p:spPr bwMode="auto">
            <a:xfrm>
              <a:off x="1408" y="1838"/>
              <a:ext cx="3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73760" name="Rectangle 11"/>
            <p:cNvSpPr>
              <a:spLocks noChangeArrowheads="1"/>
            </p:cNvSpPr>
            <p:nvPr/>
          </p:nvSpPr>
          <p:spPr bwMode="auto">
            <a:xfrm>
              <a:off x="930" y="2750"/>
              <a:ext cx="167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Population Mean</a:t>
              </a:r>
            </a:p>
          </p:txBody>
        </p:sp>
        <p:graphicFrame>
          <p:nvGraphicFramePr>
            <p:cNvPr id="73750" name="Object 22"/>
            <p:cNvGraphicFramePr>
              <a:graphicFrameLocks noChangeAspect="1"/>
            </p:cNvGraphicFramePr>
            <p:nvPr/>
          </p:nvGraphicFramePr>
          <p:xfrm>
            <a:off x="1085" y="3102"/>
            <a:ext cx="989" cy="880"/>
          </p:xfrm>
          <a:graphic>
            <a:graphicData uri="http://schemas.openxmlformats.org/presentationml/2006/ole">
              <p:oleObj spid="_x0000_s73750" name="Equation" r:id="rId5" imgW="685800" imgH="609480" progId="Equation.3">
                <p:embed/>
              </p:oleObj>
            </a:graphicData>
          </a:graphic>
        </p:graphicFrame>
        <p:sp>
          <p:nvSpPr>
            <p:cNvPr id="73761" name="Rectangle 12"/>
            <p:cNvSpPr>
              <a:spLocks noChangeArrowheads="1"/>
            </p:cNvSpPr>
            <p:nvPr/>
          </p:nvSpPr>
          <p:spPr bwMode="auto">
            <a:xfrm>
              <a:off x="3904" y="1214"/>
              <a:ext cx="177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Sample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…,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n</a:t>
              </a:r>
              <a:endParaRPr lang="en-US" sz="24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3762" name="Rectangle 13"/>
            <p:cNvSpPr>
              <a:spLocks noChangeArrowheads="1"/>
            </p:cNvSpPr>
            <p:nvPr/>
          </p:nvSpPr>
          <p:spPr bwMode="auto">
            <a:xfrm>
              <a:off x="4098" y="2750"/>
              <a:ext cx="124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Sample Mean</a:t>
              </a:r>
            </a:p>
          </p:txBody>
        </p:sp>
        <p:graphicFrame>
          <p:nvGraphicFramePr>
            <p:cNvPr id="73744" name="Object 16"/>
            <p:cNvGraphicFramePr>
              <a:graphicFrameLocks noChangeAspect="1"/>
            </p:cNvGraphicFramePr>
            <p:nvPr/>
          </p:nvGraphicFramePr>
          <p:xfrm>
            <a:off x="4000" y="1576"/>
            <a:ext cx="1370" cy="790"/>
          </p:xfrm>
          <a:graphic>
            <a:graphicData uri="http://schemas.openxmlformats.org/presentationml/2006/ole">
              <p:oleObj spid="_x0000_s73744" name="Clip" r:id="rId6" imgW="3657600" imgH="2046240" progId="">
                <p:embed/>
              </p:oleObj>
            </a:graphicData>
          </a:graphic>
        </p:graphicFrame>
        <p:graphicFrame>
          <p:nvGraphicFramePr>
            <p:cNvPr id="73747" name="Object 19"/>
            <p:cNvGraphicFramePr>
              <a:graphicFrameLocks/>
            </p:cNvGraphicFramePr>
            <p:nvPr/>
          </p:nvGraphicFramePr>
          <p:xfrm>
            <a:off x="4384" y="1836"/>
            <a:ext cx="205" cy="242"/>
          </p:xfrm>
          <a:graphic>
            <a:graphicData uri="http://schemas.openxmlformats.org/presentationml/2006/ole">
              <p:oleObj spid="_x0000_s73747" name="Equation" r:id="rId7" imgW="164880" imgH="203040" progId="Equation.3">
                <p:embed/>
              </p:oleObj>
            </a:graphicData>
          </a:graphic>
        </p:graphicFrame>
        <p:graphicFrame>
          <p:nvGraphicFramePr>
            <p:cNvPr id="73751" name="Object 23"/>
            <p:cNvGraphicFramePr>
              <a:graphicFrameLocks noChangeAspect="1"/>
            </p:cNvGraphicFramePr>
            <p:nvPr/>
          </p:nvGraphicFramePr>
          <p:xfrm>
            <a:off x="4208" y="3053"/>
            <a:ext cx="998" cy="903"/>
          </p:xfrm>
          <a:graphic>
            <a:graphicData uri="http://schemas.openxmlformats.org/presentationml/2006/ole">
              <p:oleObj spid="_x0000_s73751" name="Equation" r:id="rId8" imgW="672840" imgH="609480" progId="Equation.3">
                <p:embed/>
              </p:oleObj>
            </a:graphicData>
          </a:graphic>
        </p:graphicFrame>
      </p:grpSp>
      <p:sp>
        <p:nvSpPr>
          <p:cNvPr id="73755" name="TextBox 15"/>
          <p:cNvSpPr txBox="1">
            <a:spLocks noChangeArrowheads="1"/>
          </p:cNvSpPr>
          <p:nvPr/>
        </p:nvSpPr>
        <p:spPr bwMode="auto">
          <a:xfrm>
            <a:off x="4078288" y="5676900"/>
            <a:ext cx="437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The sample mean is a point estimate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of the population mean </a:t>
            </a:r>
            <a:r>
              <a:rPr lang="el-GR" sz="2000">
                <a:solidFill>
                  <a:schemeClr val="tx1"/>
                </a:solidFill>
              </a:rPr>
              <a:t>μ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3756" name="TextBox 1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614400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The Sample Mean</a:t>
            </a:r>
          </a:p>
        </p:txBody>
      </p:sp>
      <p:sp>
        <p:nvSpPr>
          <p:cNvPr id="757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1521EE8F-5BCA-4E8F-A9F2-62614B2AC96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5799" name="Rectangle 14"/>
          <p:cNvSpPr>
            <a:spLocks noChangeArrowheads="1"/>
          </p:cNvSpPr>
          <p:nvPr/>
        </p:nvSpPr>
        <p:spPr bwMode="auto">
          <a:xfrm>
            <a:off x="615950" y="3451225"/>
            <a:ext cx="6704013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and is a point estimate of the population mean 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</a:t>
            </a:r>
            <a:endParaRPr lang="en-US" sz="2400">
              <a:solidFill>
                <a:schemeClr val="tx1"/>
              </a:solidFill>
              <a:latin typeface="Calibri" pitchFamily="34" charset="0"/>
              <a:sym typeface="WP Greek Century"/>
            </a:endParaRPr>
          </a:p>
          <a:p>
            <a:pPr lvl="1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It is the value to expect, on average and in the long run</a:t>
            </a:r>
          </a:p>
        </p:txBody>
      </p:sp>
      <p:graphicFrame>
        <p:nvGraphicFramePr>
          <p:cNvPr id="75796" name="Object 20"/>
          <p:cNvGraphicFramePr>
            <a:graphicFrameLocks noChangeAspect="1"/>
          </p:cNvGraphicFramePr>
          <p:nvPr/>
        </p:nvGraphicFramePr>
        <p:xfrm>
          <a:off x="2438400" y="1822450"/>
          <a:ext cx="4143375" cy="1528763"/>
        </p:xfrm>
        <a:graphic>
          <a:graphicData uri="http://schemas.openxmlformats.org/presentationml/2006/ole">
            <p:oleObj spid="_x0000_s75796" name="Equation" r:id="rId4" imgW="1650960" imgH="609480" progId="Equation.3">
              <p:embed/>
            </p:oleObj>
          </a:graphicData>
        </a:graphic>
      </p:graphicFrame>
      <p:sp>
        <p:nvSpPr>
          <p:cNvPr id="75800" name="Rectangle 22"/>
          <p:cNvSpPr>
            <a:spLocks noChangeArrowheads="1"/>
          </p:cNvSpPr>
          <p:nvPr/>
        </p:nvSpPr>
        <p:spPr bwMode="auto">
          <a:xfrm>
            <a:off x="677863" y="957263"/>
            <a:ext cx="67659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For a sample of size </a:t>
            </a:r>
            <a:r>
              <a:rPr lang="en-US" sz="2400" i="1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, the 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sample mean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is defined as</a:t>
            </a:r>
          </a:p>
        </p:txBody>
      </p:sp>
      <p:sp>
        <p:nvSpPr>
          <p:cNvPr id="75801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Example</a:t>
            </a:r>
          </a:p>
        </p:txBody>
      </p:sp>
      <p:graphicFrame>
        <p:nvGraphicFramePr>
          <p:cNvPr id="116744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1217613" y="3268663"/>
          <a:ext cx="3071812" cy="957262"/>
        </p:xfrm>
        <a:graphic>
          <a:graphicData uri="http://schemas.openxmlformats.org/presentationml/2006/ole">
            <p:oleObj spid="_x0000_s116744" name="Equation" r:id="rId4" imgW="1955520" imgH="609480" progId="Equation.3">
              <p:embed/>
            </p:oleObj>
          </a:graphicData>
        </a:graphic>
      </p:graphicFrame>
      <p:graphicFrame>
        <p:nvGraphicFramePr>
          <p:cNvPr id="116746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1174750" y="4881563"/>
          <a:ext cx="5530850" cy="608012"/>
        </p:xfrm>
        <a:graphic>
          <a:graphicData uri="http://schemas.openxmlformats.org/presentationml/2006/ole">
            <p:oleObj spid="_x0000_s116746" name="Equation" r:id="rId5" imgW="3581280" imgH="393480" progId="Equation.3">
              <p:embed/>
            </p:oleObj>
          </a:graphicData>
        </a:graphic>
      </p:graphicFrame>
      <p:sp>
        <p:nvSpPr>
          <p:cNvPr id="11674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D57D1120-4865-4A71-A2F7-2A7B44381A0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6749" name="Rectangle 4"/>
          <p:cNvSpPr>
            <a:spLocks noChangeArrowheads="1"/>
          </p:cNvSpPr>
          <p:nvPr/>
        </p:nvSpPr>
        <p:spPr bwMode="auto">
          <a:xfrm>
            <a:off x="652463" y="1066800"/>
            <a:ext cx="7527925" cy="175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Example: Sample mean for the hourly wages for five vocational areas in business &amp; finance, nature &amp; sciences, health occupations and sales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		35.58, 21.16, 31.43, 26.58, 14.54</a:t>
            </a:r>
          </a:p>
        </p:txBody>
      </p:sp>
      <p:sp>
        <p:nvSpPr>
          <p:cNvPr id="116750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1600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600" dirty="0"/>
              <a:t>Mean </a:t>
            </a:r>
            <a:r>
              <a:rPr lang="en-US" sz="3200" dirty="0" smtClean="0"/>
              <a:t>hourly wage for five vocational areas</a:t>
            </a:r>
            <a:endParaRPr lang="en-US" sz="3600" dirty="0"/>
          </a:p>
        </p:txBody>
      </p:sp>
      <p:graphicFrame>
        <p:nvGraphicFramePr>
          <p:cNvPr id="178188" name="Object 12"/>
          <p:cNvGraphicFramePr>
            <a:graphicFrameLocks noChangeAspect="1"/>
          </p:cNvGraphicFramePr>
          <p:nvPr>
            <p:ph idx="1"/>
          </p:nvPr>
        </p:nvGraphicFramePr>
        <p:xfrm>
          <a:off x="2197100" y="1352550"/>
          <a:ext cx="4335463" cy="1612900"/>
        </p:xfrm>
        <a:graphic>
          <a:graphicData uri="http://schemas.openxmlformats.org/presentationml/2006/ole">
            <p:oleObj spid="_x0000_s178188" name="Equation" r:id="rId4" imgW="1638000" imgH="609480" progId="Equation.3">
              <p:embed/>
            </p:oleObj>
          </a:graphicData>
        </a:graphic>
      </p:graphicFrame>
      <p:sp>
        <p:nvSpPr>
          <p:cNvPr id="1781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860138E3-D049-4635-BD97-CD0965DE732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78191" name="Text Box 8"/>
          <p:cNvSpPr txBox="1">
            <a:spLocks noChangeArrowheads="1"/>
          </p:cNvSpPr>
          <p:nvPr/>
        </p:nvSpPr>
        <p:spPr bwMode="auto">
          <a:xfrm>
            <a:off x="1271588" y="3635375"/>
            <a:ext cx="6738937" cy="1347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Based on this calculated sample mean, the point estimate for the hourly wages for five vocational areas in business &amp; finance, nature &amp; sciences, health occupations and sales is $25.58 per hour </a:t>
            </a:r>
          </a:p>
        </p:txBody>
      </p:sp>
      <p:sp>
        <p:nvSpPr>
          <p:cNvPr id="178192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Shape of a Distribution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52425" indent="-352425" eaLnBrk="1" hangingPunct="1"/>
            <a:r>
              <a:rPr lang="en-US" smtClean="0"/>
              <a:t>To know what the population looks like, find the “shape” of its distribution</a:t>
            </a:r>
          </a:p>
          <a:p>
            <a:pPr marL="352425" indent="-352425" eaLnBrk="1" hangingPunct="1"/>
            <a:r>
              <a:rPr lang="en-US" smtClean="0"/>
              <a:t>Picture the distribution graphically by any of the following methods:</a:t>
            </a:r>
          </a:p>
          <a:p>
            <a:pPr marL="809625" lvl="1" indent="-342900" eaLnBrk="1" hangingPunct="1"/>
            <a:r>
              <a:rPr lang="en-US" smtClean="0"/>
              <a:t>Stem-and-leaf display</a:t>
            </a:r>
          </a:p>
          <a:p>
            <a:pPr marL="809625" lvl="1" indent="-342900" eaLnBrk="1" hangingPunct="1"/>
            <a:r>
              <a:rPr lang="en-US" smtClean="0"/>
              <a:t>Frequency distributions</a:t>
            </a:r>
          </a:p>
          <a:p>
            <a:pPr marL="809625" lvl="1" indent="-342900" eaLnBrk="1" hangingPunct="1"/>
            <a:r>
              <a:rPr lang="en-US" smtClean="0"/>
              <a:t>Histogram</a:t>
            </a:r>
          </a:p>
          <a:p>
            <a:pPr marL="809625" lvl="1" indent="-342900" eaLnBrk="1" hangingPunct="1"/>
            <a:r>
              <a:rPr lang="en-US" smtClean="0"/>
              <a:t>Dot plot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34DD097F-3952-41C7-AB6B-7EA430068162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5" name="Picture 4" descr="stemlea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4522788"/>
            <a:ext cx="4414837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istogram and freq di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25" y="2957513"/>
            <a:ext cx="402748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ot plo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986338"/>
            <a:ext cx="40560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The Median</a:t>
            </a:r>
          </a:p>
        </p:txBody>
      </p:sp>
      <p:sp>
        <p:nvSpPr>
          <p:cNvPr id="2928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252EB8D0-DC29-4A56-AD13-E34DD816087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2867" name="Rectangle 5"/>
          <p:cNvSpPr>
            <a:spLocks noChangeArrowheads="1"/>
          </p:cNvSpPr>
          <p:nvPr/>
        </p:nvSpPr>
        <p:spPr bwMode="auto">
          <a:xfrm>
            <a:off x="608013" y="1225550"/>
            <a:ext cx="7481887" cy="4835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685800" indent="-685800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The population or sample 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median M</a:t>
            </a:r>
            <a:r>
              <a:rPr lang="en-US" sz="2400" b="1" baseline="-25000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is a value such that 50% of all measurements, after having been arranged in numerical order, lie above (or below) it</a:t>
            </a:r>
          </a:p>
          <a:p>
            <a:pPr marL="685800" indent="-685800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The median M</a:t>
            </a:r>
            <a:r>
              <a:rPr lang="en-US" sz="2400" baseline="-25000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is found as follows:</a:t>
            </a:r>
          </a:p>
          <a:p>
            <a:pPr marL="685800" indent="-685800" eaLnBrk="0" hangingPunct="0"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Calibri" pitchFamily="34" charset="0"/>
            </a:endParaRPr>
          </a:p>
          <a:p>
            <a:pPr marL="1143000" lvl="1" indent="-685800" eaLnBrk="0" hangingPunct="0">
              <a:buFontTx/>
              <a:buAutoNum type="arabicPeriod"/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If the number of measurements is odd, the median is the middle measurement in the ordering</a:t>
            </a:r>
          </a:p>
          <a:p>
            <a:pPr marL="1143000" lvl="1" indent="-685800" eaLnBrk="0" hangingPunct="0"/>
            <a:endParaRPr lang="en-US" sz="2400">
              <a:solidFill>
                <a:schemeClr val="tx1"/>
              </a:solidFill>
              <a:latin typeface="Calibri" pitchFamily="34" charset="0"/>
            </a:endParaRPr>
          </a:p>
          <a:p>
            <a:pPr marL="1143000" lvl="1" indent="-685800" eaLnBrk="0" hangingPunct="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2.	If the number of measurements is even, the median is the average of the two middle measurements in the ordering</a:t>
            </a:r>
          </a:p>
        </p:txBody>
      </p:sp>
      <p:sp>
        <p:nvSpPr>
          <p:cNvPr id="29286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Example: Sample Median</a:t>
            </a:r>
          </a:p>
        </p:txBody>
      </p:sp>
      <p:sp>
        <p:nvSpPr>
          <p:cNvPr id="2949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8A6BF625-977B-4983-9F4A-B7793397374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94915" name="Rectangle 5"/>
          <p:cNvSpPr>
            <a:spLocks noChangeArrowheads="1"/>
          </p:cNvSpPr>
          <p:nvPr/>
        </p:nvSpPr>
        <p:spPr bwMode="auto">
          <a:xfrm>
            <a:off x="601663" y="1225550"/>
            <a:ext cx="7510462" cy="455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Example 2.6: Personal Expenditures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The average annual amounts people in Canada spent on rent between 1997 and 2005 (covering 9 years)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6,606, 6,806, 7,043, 7,265, 7,523, 7,873, 8,207, 8,533, 8,856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(Note that the values are in ascending numerical order from left to covering right)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Because </a:t>
            </a:r>
            <a:r>
              <a:rPr lang="en-US" sz="2400" i="1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= 9 (odd,) then the median is the middle value or 5</a:t>
            </a:r>
            <a:r>
              <a:rPr lang="en-US" sz="2400" baseline="3000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value in the list, so </a:t>
            </a:r>
          </a:p>
          <a:p>
            <a:pPr algn="ctr" eaLnBrk="0" hangingPunct="0">
              <a:spcBef>
                <a:spcPct val="50000"/>
              </a:spcBef>
              <a:spcAft>
                <a:spcPct val="35000"/>
              </a:spcAft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M</a:t>
            </a:r>
            <a:r>
              <a:rPr lang="en-US" sz="2400" b="1" baseline="-25000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=7,523</a:t>
            </a:r>
          </a:p>
        </p:txBody>
      </p:sp>
      <p:sp>
        <p:nvSpPr>
          <p:cNvPr id="29491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The Mode</a:t>
            </a:r>
          </a:p>
        </p:txBody>
      </p:sp>
      <p:sp>
        <p:nvSpPr>
          <p:cNvPr id="2969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41BE54E2-E81B-4DC4-A064-4ADCC57190F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96963" name="Rectangle 5"/>
          <p:cNvSpPr>
            <a:spLocks noChangeArrowheads="1"/>
          </p:cNvSpPr>
          <p:nvPr/>
        </p:nvSpPr>
        <p:spPr bwMode="auto">
          <a:xfrm>
            <a:off x="615950" y="1296988"/>
            <a:ext cx="7648575" cy="3478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mode M</a:t>
            </a:r>
            <a:r>
              <a:rPr lang="en-US" sz="2400" b="1" baseline="-25000">
                <a:solidFill>
                  <a:schemeClr val="tx1"/>
                </a:solidFill>
                <a:latin typeface="Calibri" pitchFamily="34" charset="0"/>
              </a:rPr>
              <a:t>o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of a population or sample of measurements is the measurement that occurs most frequently</a:t>
            </a:r>
          </a:p>
          <a:p>
            <a:pPr lvl="1" indent="-342900" eaLnBrk="0" hangingPunct="0">
              <a:lnSpc>
                <a:spcPct val="90000"/>
              </a:lnSpc>
              <a:spcBef>
                <a:spcPct val="25000"/>
              </a:spcBef>
              <a:spcAft>
                <a:spcPct val="5000"/>
              </a:spcAft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Modes are the values that are observed “most typically”</a:t>
            </a:r>
          </a:p>
          <a:p>
            <a:pPr lvl="1" indent="-342900" eaLnBrk="0" hangingPunct="0">
              <a:lnSpc>
                <a:spcPct val="90000"/>
              </a:lnSpc>
              <a:spcBef>
                <a:spcPct val="25000"/>
              </a:spcBef>
              <a:spcAft>
                <a:spcPct val="5000"/>
              </a:spcAft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Sometimes higher frequencies at two or more values</a:t>
            </a:r>
          </a:p>
          <a:p>
            <a:pPr lvl="2" indent="-342900" eaLnBrk="0" hangingPunct="0">
              <a:lnSpc>
                <a:spcPct val="90000"/>
              </a:lnSpc>
              <a:spcBef>
                <a:spcPct val="25000"/>
              </a:spcBef>
              <a:spcAft>
                <a:spcPct val="5000"/>
              </a:spcAft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Calibri" pitchFamily="34" charset="0"/>
              </a:rPr>
              <a:t>If there are two modes, the data is bimodal</a:t>
            </a:r>
          </a:p>
          <a:p>
            <a:pPr lvl="2" indent="-342900" eaLnBrk="0" hangingPunct="0">
              <a:lnSpc>
                <a:spcPct val="90000"/>
              </a:lnSpc>
              <a:spcBef>
                <a:spcPct val="25000"/>
              </a:spcBef>
              <a:spcAft>
                <a:spcPct val="5000"/>
              </a:spcAft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Calibri" pitchFamily="34" charset="0"/>
              </a:rPr>
              <a:t>If more than two modes, the data is multimodal</a:t>
            </a:r>
          </a:p>
          <a:p>
            <a:pPr lvl="1" indent="-342900" eaLnBrk="0" hangingPunct="0">
              <a:lnSpc>
                <a:spcPct val="90000"/>
              </a:lnSpc>
              <a:spcBef>
                <a:spcPct val="25000"/>
              </a:spcBef>
              <a:spcAft>
                <a:spcPct val="5000"/>
              </a:spcAft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When data are in classes, the class with the highest frequency is the modal class</a:t>
            </a:r>
          </a:p>
          <a:p>
            <a:pPr lvl="2" indent="-342900" eaLnBrk="0" hangingPunct="0">
              <a:lnSpc>
                <a:spcPct val="90000"/>
              </a:lnSpc>
              <a:spcBef>
                <a:spcPct val="25000"/>
              </a:spcBef>
              <a:spcAft>
                <a:spcPct val="5000"/>
              </a:spcAft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Calibri" pitchFamily="34" charset="0"/>
              </a:rPr>
              <a:t>The tallest box in the histogram</a:t>
            </a:r>
          </a:p>
        </p:txBody>
      </p:sp>
      <p:sp>
        <p:nvSpPr>
          <p:cNvPr id="29696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628800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200" dirty="0" smtClean="0"/>
              <a:t>DVD </a:t>
            </a:r>
            <a:r>
              <a:rPr lang="en-US" sz="3200" dirty="0"/>
              <a:t>Recorder Satisfaction</a:t>
            </a:r>
          </a:p>
        </p:txBody>
      </p:sp>
      <p:sp>
        <p:nvSpPr>
          <p:cNvPr id="2990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BDF253B8-C628-486D-8AC5-ED2A55F9D04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99011" name="Rectangle 6"/>
          <p:cNvSpPr>
            <a:spLocks noChangeArrowheads="1"/>
          </p:cNvSpPr>
          <p:nvPr/>
        </p:nvSpPr>
        <p:spPr bwMode="auto">
          <a:xfrm>
            <a:off x="622300" y="1152525"/>
            <a:ext cx="7026275" cy="468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Satisfaction rankings on a scale of 1 (not satisfied) to 10 (extremely satisfied), arranged in increasing order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1  3  5  5  7  8  8  8  8  8  8  9  9  9  9  9  10  10  10  10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Because </a:t>
            </a:r>
            <a:r>
              <a:rPr lang="en-US" sz="2400" i="1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= 20 (even), then the median is the average of two middlemost ratings; these are the 10</a:t>
            </a:r>
            <a:r>
              <a:rPr lang="en-US" sz="2400" baseline="3000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and 11</a:t>
            </a:r>
            <a:r>
              <a:rPr lang="en-US" sz="2400" baseline="3000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values. Both of these are 8 (circled), so </a:t>
            </a:r>
          </a:p>
          <a:p>
            <a:pPr algn="ctr" eaLnBrk="0" hangingPunct="0">
              <a:spcBef>
                <a:spcPct val="50000"/>
              </a:spcBef>
              <a:spcAft>
                <a:spcPct val="45000"/>
              </a:spcAft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M</a:t>
            </a:r>
            <a:r>
              <a:rPr lang="en-US" sz="2400" b="1" baseline="-25000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 = 8</a:t>
            </a:r>
            <a:endParaRPr lang="en-US" sz="240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Because the rating 8 occurs with the highest number of occurrences the mode is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M</a:t>
            </a:r>
            <a:r>
              <a:rPr lang="en-US" sz="2400" b="1" baseline="-25000">
                <a:solidFill>
                  <a:schemeClr val="tx1"/>
                </a:solidFill>
                <a:latin typeface="Calibri" pitchFamily="34" charset="0"/>
              </a:rPr>
              <a:t>o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 = 8</a:t>
            </a:r>
            <a:endParaRPr lang="en-US" sz="2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9012" name="Oval 21"/>
          <p:cNvSpPr>
            <a:spLocks noChangeArrowheads="1"/>
          </p:cNvSpPr>
          <p:nvPr/>
        </p:nvSpPr>
        <p:spPr bwMode="auto">
          <a:xfrm>
            <a:off x="3228975" y="2024063"/>
            <a:ext cx="644525" cy="592137"/>
          </a:xfrm>
          <a:prstGeom prst="ellipse">
            <a:avLst/>
          </a:prstGeom>
          <a:noFill/>
          <a:ln w="127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9013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lnSpc>
                <a:spcPts val="2900"/>
              </a:lnSpc>
              <a:defRPr/>
            </a:pPr>
            <a:r>
              <a:rPr lang="en-US" sz="3600" dirty="0" smtClean="0"/>
              <a:t>Comparing the mean, median and mode</a:t>
            </a:r>
            <a:endParaRPr lang="en-US" dirty="0"/>
          </a:p>
        </p:txBody>
      </p:sp>
      <p:sp>
        <p:nvSpPr>
          <p:cNvPr id="301058" name="Content Placeholder 5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>
              <a:spcBef>
                <a:spcPct val="50000"/>
              </a:spcBef>
              <a:tabLst>
                <a:tab pos="3486150" algn="l"/>
              </a:tabLst>
            </a:pPr>
            <a:r>
              <a:rPr lang="en-US" smtClean="0"/>
              <a:t>Bell-shaped distribution: 	</a:t>
            </a:r>
          </a:p>
          <a:p>
            <a:pPr lvl="1">
              <a:spcBef>
                <a:spcPct val="50000"/>
              </a:spcBef>
              <a:tabLst>
                <a:tab pos="3486150" algn="l"/>
              </a:tabLst>
            </a:pPr>
            <a:r>
              <a:rPr lang="en-US" smtClean="0"/>
              <a:t>Mean = Median = Mode </a:t>
            </a:r>
          </a:p>
          <a:p>
            <a:pPr>
              <a:spcBef>
                <a:spcPct val="50000"/>
              </a:spcBef>
              <a:tabLst>
                <a:tab pos="3486150" algn="l"/>
              </a:tabLst>
            </a:pPr>
            <a:r>
              <a:rPr lang="en-US" smtClean="0"/>
              <a:t>Right skewed distribution:	</a:t>
            </a:r>
          </a:p>
          <a:p>
            <a:pPr lvl="1">
              <a:spcBef>
                <a:spcPct val="50000"/>
              </a:spcBef>
              <a:tabLst>
                <a:tab pos="3486150" algn="l"/>
              </a:tabLst>
            </a:pPr>
            <a:r>
              <a:rPr lang="en-US" smtClean="0"/>
              <a:t>Mean &gt; Median &gt; Mode </a:t>
            </a:r>
          </a:p>
          <a:p>
            <a:pPr>
              <a:spcBef>
                <a:spcPct val="50000"/>
              </a:spcBef>
              <a:tabLst>
                <a:tab pos="3486150" algn="l"/>
              </a:tabLst>
            </a:pPr>
            <a:r>
              <a:rPr lang="en-US" smtClean="0"/>
              <a:t>Left-skewed distribution:	</a:t>
            </a:r>
          </a:p>
          <a:p>
            <a:pPr lvl="1">
              <a:spcBef>
                <a:spcPct val="50000"/>
              </a:spcBef>
              <a:tabLst>
                <a:tab pos="3486150" algn="l"/>
              </a:tabLst>
            </a:pPr>
            <a:r>
              <a:rPr lang="en-US" smtClean="0"/>
              <a:t>Mean &lt; Median &lt; Mode </a:t>
            </a:r>
          </a:p>
          <a:p>
            <a:pPr eaLnBrk="1" hangingPunct="1">
              <a:tabLst>
                <a:tab pos="3486150" algn="l"/>
              </a:tabLst>
            </a:pPr>
            <a:endParaRPr lang="en-US" smtClean="0"/>
          </a:p>
        </p:txBody>
      </p:sp>
      <p:sp>
        <p:nvSpPr>
          <p:cNvPr id="30105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49211435-30AD-4A56-8C59-5E3AA788EF1A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01060" name="Picture 6" descr="shape of the curve.JPG"/>
          <p:cNvPicPr>
            <a:picLocks noChangeAspect="1"/>
          </p:cNvPicPr>
          <p:nvPr/>
        </p:nvPicPr>
        <p:blipFill>
          <a:blip r:embed="rId3"/>
          <a:srcRect l="3008" t="11699" r="3008" b="5432"/>
          <a:stretch>
            <a:fillRect/>
          </a:stretch>
        </p:blipFill>
        <p:spPr bwMode="auto">
          <a:xfrm>
            <a:off x="1965325" y="4270375"/>
            <a:ext cx="51530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1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 dirty="0" smtClean="0"/>
              <a:t>Median and Mode</a:t>
            </a:r>
            <a:endParaRPr lang="en-US" dirty="0"/>
          </a:p>
        </p:txBody>
      </p:sp>
      <p:sp>
        <p:nvSpPr>
          <p:cNvPr id="30310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2C81829F-E114-46C3-836A-DDA6969F86F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03108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L05</a:t>
            </a:r>
          </a:p>
        </p:txBody>
      </p:sp>
      <p:sp>
        <p:nvSpPr>
          <p:cNvPr id="303110" name="Content Placeholder 5"/>
          <p:cNvSpPr>
            <a:spLocks/>
          </p:cNvSpPr>
          <p:nvPr/>
        </p:nvSpPr>
        <p:spPr bwMode="auto">
          <a:xfrm>
            <a:off x="585788" y="1190625"/>
            <a:ext cx="79343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chemeClr val="accent2"/>
              </a:buClr>
              <a:buFontTx/>
              <a:buChar char="•"/>
              <a:tabLst>
                <a:tab pos="3486150" algn="l"/>
              </a:tabLst>
            </a:pPr>
            <a:r>
              <a:rPr lang="en-US" sz="2800">
                <a:solidFill>
                  <a:schemeClr val="tx1"/>
                </a:solidFill>
                <a:latin typeface="Calibri" pitchFamily="34" charset="0"/>
              </a:rPr>
              <a:t>The median is not affected by extreme values	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  <a:tabLst>
                <a:tab pos="3486150" algn="l"/>
              </a:tabLst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“Extreme values” are values much larger or much smaller than most of the data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  <a:tabLst>
                <a:tab pos="3486150" algn="l"/>
              </a:tabLst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The median is resistant to extreme values </a:t>
            </a:r>
          </a:p>
          <a:p>
            <a:pPr marL="342900" indent="-342900" eaLnBrk="0" hangingPunct="0">
              <a:spcBef>
                <a:spcPct val="50000"/>
              </a:spcBef>
              <a:buClr>
                <a:schemeClr val="accent2"/>
              </a:buClr>
              <a:buFontTx/>
              <a:buChar char="•"/>
              <a:tabLst>
                <a:tab pos="3486150" algn="l"/>
              </a:tabLst>
            </a:pPr>
            <a:r>
              <a:rPr lang="en-US" sz="2800">
                <a:solidFill>
                  <a:schemeClr val="tx1"/>
                </a:solidFill>
                <a:latin typeface="Calibri" pitchFamily="34" charset="0"/>
              </a:rPr>
              <a:t>The mean is strongly affected by extreme values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  <a:tabLst>
                <a:tab pos="3486150" algn="l"/>
              </a:tabLst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The mean is sensitive to extreme values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  <a:tabLst>
                <a:tab pos="3486150" algn="l"/>
              </a:tabLst>
            </a:pPr>
            <a:endParaRPr lang="en-US" sz="28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 smtClean="0"/>
              <a:t>Measures of Variation</a:t>
            </a:r>
            <a:endParaRPr lang="en-US" dirty="0"/>
          </a:p>
        </p:txBody>
      </p:sp>
      <p:sp>
        <p:nvSpPr>
          <p:cNvPr id="3051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E3ED5442-5A4B-4204-8CFD-AAB343D3461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630238" y="1225550"/>
            <a:ext cx="6838950" cy="407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Range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	Largest minus the smallest measurement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Variance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	The average of the squared deviations of all 	the population measurements from the 	population mean </a:t>
            </a:r>
            <a:r>
              <a:rPr lang="el-GR" sz="2400">
                <a:solidFill>
                  <a:schemeClr val="tx1"/>
                </a:solidFill>
                <a:latin typeface="Calibri" pitchFamily="34" charset="0"/>
              </a:rPr>
              <a:t>μ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400">
                <a:solidFill>
                  <a:schemeClr val="tx1"/>
                </a:solidFill>
                <a:latin typeface="Calibri" pitchFamily="34" charset="0"/>
              </a:rPr>
            </a:br>
            <a:endParaRPr lang="en-US" sz="240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Standard Deviation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	The positive square root of the variance</a:t>
            </a:r>
          </a:p>
        </p:txBody>
      </p:sp>
      <p:sp>
        <p:nvSpPr>
          <p:cNvPr id="30515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 smtClean="0"/>
              <a:t>Measures of Variation</a:t>
            </a:r>
            <a:endParaRPr lang="en-US" dirty="0"/>
          </a:p>
        </p:txBody>
      </p:sp>
      <p:sp>
        <p:nvSpPr>
          <p:cNvPr id="307202" name="Content Placeholder 4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It is important to estimate the variation of a population’s individual values</a:t>
            </a:r>
          </a:p>
          <a:p>
            <a:pPr eaLnBrk="1" hangingPunct="1"/>
            <a:r>
              <a:rPr lang="en-US" smtClean="0"/>
              <a:t>This will allow us to see how two or more distributions differ and hence help make decisions based on that</a:t>
            </a:r>
          </a:p>
          <a:p>
            <a:pPr eaLnBrk="1" hangingPunct="1"/>
            <a:r>
              <a:rPr lang="en-US" smtClean="0"/>
              <a:t>Populations can have similar means but the variations can be very different</a:t>
            </a:r>
          </a:p>
        </p:txBody>
      </p:sp>
      <p:sp>
        <p:nvSpPr>
          <p:cNvPr id="3072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9CFD3688-B896-4B27-A9D0-45FE269FF511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07204" name="Picture 5" descr="same mean different variance.JPG"/>
          <p:cNvPicPr>
            <a:picLocks noChangeAspect="1"/>
          </p:cNvPicPr>
          <p:nvPr/>
        </p:nvPicPr>
        <p:blipFill>
          <a:blip r:embed="rId3"/>
          <a:srcRect l="10030" t="11916" r="10872" b="5531"/>
          <a:stretch>
            <a:fillRect/>
          </a:stretch>
        </p:blipFill>
        <p:spPr bwMode="auto">
          <a:xfrm>
            <a:off x="2017713" y="4264025"/>
            <a:ext cx="46577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5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The Range</a:t>
            </a:r>
          </a:p>
        </p:txBody>
      </p:sp>
      <p:sp>
        <p:nvSpPr>
          <p:cNvPr id="3092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E645F854-85D0-47C4-81DB-5090EC5F688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09251" name="Rectangle 4"/>
          <p:cNvSpPr>
            <a:spLocks noChangeArrowheads="1"/>
          </p:cNvSpPr>
          <p:nvPr/>
        </p:nvSpPr>
        <p:spPr bwMode="auto">
          <a:xfrm>
            <a:off x="630238" y="1844675"/>
            <a:ext cx="7618412" cy="3192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In figure 2.21, the smallest and largest repair times for the Local Service Centre are five and three days. For the National Service Centre it is seven days and one day.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The variance of each is 5-3=2 days and 7-1=6 days.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This indicates that the National Service Centre’s repair time exhibit more variation. 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9252" name="Rectangle 5"/>
          <p:cNvSpPr>
            <a:spLocks noChangeArrowheads="1"/>
          </p:cNvSpPr>
          <p:nvPr/>
        </p:nvSpPr>
        <p:spPr bwMode="auto">
          <a:xfrm>
            <a:off x="612775" y="985838"/>
            <a:ext cx="69929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Range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= largest measurement - smallest measurement</a:t>
            </a: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The range measures the interval spanned by all the data</a:t>
            </a:r>
          </a:p>
        </p:txBody>
      </p:sp>
      <p:pic>
        <p:nvPicPr>
          <p:cNvPr id="309253" name="Picture 5" descr="same mean different variance.JPG"/>
          <p:cNvPicPr>
            <a:picLocks noChangeAspect="1"/>
          </p:cNvPicPr>
          <p:nvPr/>
        </p:nvPicPr>
        <p:blipFill>
          <a:blip r:embed="rId3"/>
          <a:srcRect l="10239" t="11490" r="10909" b="5708"/>
          <a:stretch>
            <a:fillRect/>
          </a:stretch>
        </p:blipFill>
        <p:spPr bwMode="auto">
          <a:xfrm>
            <a:off x="2495550" y="4424363"/>
            <a:ext cx="431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4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The Variance</a:t>
            </a:r>
          </a:p>
        </p:txBody>
      </p:sp>
      <p:sp>
        <p:nvSpPr>
          <p:cNvPr id="1229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38FC6C77-56A9-4E8F-B8EC-D975DEB1177E}" type="slidenum">
              <a:rPr lang="en-US" smtClean="0"/>
              <a:pPr/>
              <a:t>39</a:t>
            </a:fld>
            <a:endParaRPr lang="en-US" smtClean="0"/>
          </a:p>
        </p:txBody>
      </p:sp>
      <p:grpSp>
        <p:nvGrpSpPr>
          <p:cNvPr id="122907" name="Group 26"/>
          <p:cNvGrpSpPr>
            <a:grpSpLocks/>
          </p:cNvGrpSpPr>
          <p:nvPr/>
        </p:nvGrpSpPr>
        <p:grpSpPr bwMode="auto">
          <a:xfrm>
            <a:off x="750888" y="1296988"/>
            <a:ext cx="7696200" cy="4187825"/>
            <a:chOff x="912" y="1162"/>
            <a:chExt cx="4848" cy="2638"/>
          </a:xfrm>
        </p:grpSpPr>
        <p:sp>
          <p:nvSpPr>
            <p:cNvPr id="122910" name="Rectangle 6"/>
            <p:cNvSpPr>
              <a:spLocks noChangeArrowheads="1"/>
            </p:cNvSpPr>
            <p:nvPr/>
          </p:nvSpPr>
          <p:spPr bwMode="auto">
            <a:xfrm>
              <a:off x="912" y="1162"/>
              <a:ext cx="254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Population 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…, 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N</a:t>
              </a:r>
              <a:endParaRPr lang="en-US" sz="24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2911" name="Rectangle 9"/>
            <p:cNvSpPr>
              <a:spLocks noChangeArrowheads="1"/>
            </p:cNvSpPr>
            <p:nvPr/>
          </p:nvSpPr>
          <p:spPr bwMode="auto">
            <a:xfrm>
              <a:off x="3984" y="1162"/>
              <a:ext cx="177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Sample 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…, 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n</a:t>
              </a:r>
              <a:endParaRPr lang="en-US" sz="24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2912" name="Rectangle 10"/>
            <p:cNvSpPr>
              <a:spLocks noChangeArrowheads="1"/>
            </p:cNvSpPr>
            <p:nvPr/>
          </p:nvSpPr>
          <p:spPr bwMode="auto">
            <a:xfrm>
              <a:off x="4178" y="2650"/>
              <a:ext cx="148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Sample Variance</a:t>
              </a:r>
            </a:p>
          </p:txBody>
        </p:sp>
        <p:graphicFrame>
          <p:nvGraphicFramePr>
            <p:cNvPr id="122893" name="Object 13"/>
            <p:cNvGraphicFramePr>
              <a:graphicFrameLocks noChangeAspect="1"/>
            </p:cNvGraphicFramePr>
            <p:nvPr/>
          </p:nvGraphicFramePr>
          <p:xfrm>
            <a:off x="4080" y="1524"/>
            <a:ext cx="1370" cy="790"/>
          </p:xfrm>
          <a:graphic>
            <a:graphicData uri="http://schemas.openxmlformats.org/presentationml/2006/ole">
              <p:oleObj spid="_x0000_s122893" name="Clip" r:id="rId4" imgW="3657600" imgH="2046240" progId="">
                <p:embed/>
              </p:oleObj>
            </a:graphicData>
          </a:graphic>
        </p:graphicFrame>
        <p:sp>
          <p:nvSpPr>
            <p:cNvPr id="122913" name="Rectangle 20"/>
            <p:cNvSpPr>
              <a:spLocks noChangeArrowheads="1"/>
            </p:cNvSpPr>
            <p:nvPr/>
          </p:nvSpPr>
          <p:spPr bwMode="auto">
            <a:xfrm>
              <a:off x="4416" y="1690"/>
              <a:ext cx="27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 i="1">
                  <a:solidFill>
                    <a:srgbClr val="010000"/>
                  </a:solidFill>
                  <a:latin typeface="Times New Roman" pitchFamily="18" charset="0"/>
                </a:rPr>
                <a:t>s</a:t>
              </a:r>
              <a:r>
                <a:rPr lang="en-US" sz="2800" baseline="30000">
                  <a:solidFill>
                    <a:srgbClr val="010000"/>
                  </a:solidFill>
                  <a:latin typeface="Symbol" pitchFamily="18" charset="2"/>
                </a:rPr>
                <a:t>2</a:t>
              </a:r>
            </a:p>
          </p:txBody>
        </p:sp>
        <p:graphicFrame>
          <p:nvGraphicFramePr>
            <p:cNvPr id="122902" name="Object 22"/>
            <p:cNvGraphicFramePr>
              <a:graphicFrameLocks noChangeAspect="1"/>
            </p:cNvGraphicFramePr>
            <p:nvPr/>
          </p:nvGraphicFramePr>
          <p:xfrm>
            <a:off x="4231" y="2960"/>
            <a:ext cx="1270" cy="834"/>
          </p:xfrm>
          <a:graphic>
            <a:graphicData uri="http://schemas.openxmlformats.org/presentationml/2006/ole">
              <p:oleObj spid="_x0000_s122902" name="Equation" r:id="rId5" imgW="927000" imgH="609480" progId="Equation.3">
                <p:embed/>
              </p:oleObj>
            </a:graphicData>
          </a:graphic>
        </p:graphicFrame>
        <p:graphicFrame>
          <p:nvGraphicFramePr>
            <p:cNvPr id="122884" name="Object 4"/>
            <p:cNvGraphicFramePr>
              <a:graphicFrameLocks/>
            </p:cNvGraphicFramePr>
            <p:nvPr/>
          </p:nvGraphicFramePr>
          <p:xfrm>
            <a:off x="960" y="1474"/>
            <a:ext cx="1875" cy="1080"/>
          </p:xfrm>
          <a:graphic>
            <a:graphicData uri="http://schemas.openxmlformats.org/presentationml/2006/ole">
              <p:oleObj spid="_x0000_s122884" name="Clip" r:id="rId6" imgW="3657600" imgH="2046240" progId="">
                <p:embed/>
              </p:oleObj>
            </a:graphicData>
          </a:graphic>
        </p:graphicFrame>
        <p:sp>
          <p:nvSpPr>
            <p:cNvPr id="122914" name="Rectangle 15"/>
            <p:cNvSpPr>
              <a:spLocks noChangeArrowheads="1"/>
            </p:cNvSpPr>
            <p:nvPr/>
          </p:nvSpPr>
          <p:spPr bwMode="auto">
            <a:xfrm>
              <a:off x="1051" y="2602"/>
              <a:ext cx="168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Population Variance</a:t>
              </a:r>
            </a:p>
          </p:txBody>
        </p:sp>
        <p:sp>
          <p:nvSpPr>
            <p:cNvPr id="122915" name="Rectangle 17"/>
            <p:cNvSpPr>
              <a:spLocks noChangeArrowheads="1"/>
            </p:cNvSpPr>
            <p:nvPr/>
          </p:nvSpPr>
          <p:spPr bwMode="auto">
            <a:xfrm>
              <a:off x="1440" y="1786"/>
              <a:ext cx="3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010000"/>
                  </a:solidFill>
                  <a:latin typeface="Symbol" pitchFamily="18" charset="2"/>
                </a:rPr>
                <a:t>s</a:t>
              </a:r>
              <a:r>
                <a:rPr lang="en-US" sz="2800" baseline="30000">
                  <a:solidFill>
                    <a:srgbClr val="010000"/>
                  </a:solidFill>
                  <a:latin typeface="Symbol" pitchFamily="18" charset="2"/>
                </a:rPr>
                <a:t>2</a:t>
              </a:r>
            </a:p>
          </p:txBody>
        </p:sp>
        <p:graphicFrame>
          <p:nvGraphicFramePr>
            <p:cNvPr id="122904" name="Object 24"/>
            <p:cNvGraphicFramePr>
              <a:graphicFrameLocks noChangeAspect="1"/>
            </p:cNvGraphicFramePr>
            <p:nvPr/>
          </p:nvGraphicFramePr>
          <p:xfrm>
            <a:off x="1177" y="2985"/>
            <a:ext cx="1357" cy="815"/>
          </p:xfrm>
          <a:graphic>
            <a:graphicData uri="http://schemas.openxmlformats.org/presentationml/2006/ole">
              <p:oleObj spid="_x0000_s122904" name="Equation" r:id="rId7" imgW="1015920" imgH="609480" progId="Equation.3">
                <p:embed/>
              </p:oleObj>
            </a:graphicData>
          </a:graphic>
        </p:graphicFrame>
        <p:sp>
          <p:nvSpPr>
            <p:cNvPr id="122916" name="AutoShape 5"/>
            <p:cNvSpPr>
              <a:spLocks noChangeArrowheads="1"/>
            </p:cNvSpPr>
            <p:nvPr/>
          </p:nvSpPr>
          <p:spPr bwMode="auto">
            <a:xfrm>
              <a:off x="2572" y="1690"/>
              <a:ext cx="1364" cy="336"/>
            </a:xfrm>
            <a:prstGeom prst="rightArrow">
              <a:avLst>
                <a:gd name="adj1" fmla="val 50000"/>
                <a:gd name="adj2" fmla="val 250018"/>
              </a:avLst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22908" name="TextBox 15"/>
          <p:cNvSpPr txBox="1">
            <a:spLocks noChangeArrowheads="1"/>
          </p:cNvSpPr>
          <p:nvPr/>
        </p:nvSpPr>
        <p:spPr bwMode="auto">
          <a:xfrm>
            <a:off x="3546475" y="5676900"/>
            <a:ext cx="4656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The sample variance is a point estimate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of the population variance </a:t>
            </a:r>
            <a:r>
              <a:rPr lang="el-GR" sz="2000">
                <a:solidFill>
                  <a:schemeClr val="tx1"/>
                </a:solidFill>
                <a:latin typeface="Bookman Old Style" pitchFamily="18" charset="0"/>
              </a:rPr>
              <a:t>σ</a:t>
            </a:r>
            <a:r>
              <a:rPr lang="en-US" sz="2000" baseline="30000">
                <a:solidFill>
                  <a:schemeClr val="tx1"/>
                </a:solidFill>
                <a:latin typeface="Bookman Old Style" pitchFamily="18" charset="0"/>
              </a:rPr>
              <a:t>2</a:t>
            </a:r>
            <a:endParaRPr lang="en-US" sz="2000" baseline="30000">
              <a:solidFill>
                <a:schemeClr val="tx1"/>
              </a:solidFill>
            </a:endParaRPr>
          </a:p>
        </p:txBody>
      </p:sp>
      <p:sp>
        <p:nvSpPr>
          <p:cNvPr id="122909" name="TextBox 1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Stem-and-leaf Display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295400"/>
            <a:ext cx="7510462" cy="5181600"/>
          </a:xfrm>
        </p:spPr>
        <p:txBody>
          <a:bodyPr/>
          <a:lstStyle/>
          <a:p>
            <a:pPr marL="352425" indent="-352425" eaLnBrk="1" hangingPunct="1"/>
            <a:r>
              <a:rPr lang="en-US" smtClean="0"/>
              <a:t>The purpose of a stem-and-leaf display is to see the overall pattern of the data, by grouping the data into classes</a:t>
            </a:r>
          </a:p>
          <a:p>
            <a:pPr marL="809625" lvl="1" indent="-342900" eaLnBrk="1" hangingPunct="1"/>
            <a:r>
              <a:rPr lang="en-US" smtClean="0"/>
              <a:t>From this we can see:</a:t>
            </a:r>
          </a:p>
          <a:p>
            <a:pPr marL="1266825" lvl="2" indent="-342900" eaLnBrk="1" hangingPunct="1"/>
            <a:r>
              <a:rPr lang="en-US" smtClean="0"/>
              <a:t>the variation from class to class</a:t>
            </a:r>
          </a:p>
          <a:p>
            <a:pPr marL="1266825" lvl="2" indent="-342900" eaLnBrk="1" hangingPunct="1"/>
            <a:r>
              <a:rPr lang="en-US" smtClean="0"/>
              <a:t>the amount of data in each class</a:t>
            </a:r>
          </a:p>
          <a:p>
            <a:pPr marL="1266825" lvl="2" indent="-342900" eaLnBrk="1" hangingPunct="1"/>
            <a:r>
              <a:rPr lang="en-US" smtClean="0"/>
              <a:t>the distribution of the data within each class</a:t>
            </a:r>
          </a:p>
          <a:p>
            <a:pPr marL="352425" indent="-352425" eaLnBrk="1" hangingPunct="1"/>
            <a:r>
              <a:rPr lang="en-US" smtClean="0"/>
              <a:t>Best for small to moderately sized data distributions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075C5766-20DB-4251-AE7D-6061A2EFD27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Variance</a:t>
            </a:r>
          </a:p>
        </p:txBody>
      </p:sp>
      <p:sp>
        <p:nvSpPr>
          <p:cNvPr id="1904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BB1FA7A1-5281-4040-BCE4-3465C206FA9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90475" name="Rectangle 5"/>
          <p:cNvSpPr>
            <a:spLocks noChangeArrowheads="1"/>
          </p:cNvSpPr>
          <p:nvPr/>
        </p:nvSpPr>
        <p:spPr bwMode="auto">
          <a:xfrm>
            <a:off x="603250" y="893763"/>
            <a:ext cx="69786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For a population of size </a:t>
            </a:r>
            <a:r>
              <a:rPr lang="en-US" sz="2400" i="1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, the 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population variance s</a:t>
            </a:r>
            <a:r>
              <a:rPr lang="en-US" sz="2400" b="1" baseline="3000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is defined as</a:t>
            </a:r>
          </a:p>
        </p:txBody>
      </p:sp>
      <p:sp>
        <p:nvSpPr>
          <p:cNvPr id="190476" name="Rectangle 6"/>
          <p:cNvSpPr>
            <a:spLocks noChangeArrowheads="1"/>
          </p:cNvSpPr>
          <p:nvPr/>
        </p:nvSpPr>
        <p:spPr bwMode="auto">
          <a:xfrm>
            <a:off x="600075" y="3438525"/>
            <a:ext cx="647541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For a sample of size </a:t>
            </a:r>
            <a:r>
              <a:rPr lang="en-US" sz="2400" i="1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, the 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sample variance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b="1" i="1">
                <a:solidFill>
                  <a:schemeClr val="tx1"/>
                </a:solidFill>
                <a:latin typeface="Calibri" pitchFamily="34" charset="0"/>
              </a:rPr>
              <a:t>s</a:t>
            </a:r>
            <a:r>
              <a:rPr lang="en-US" sz="2400" b="1" baseline="3000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is defined as</a:t>
            </a:r>
          </a:p>
        </p:txBody>
      </p:sp>
      <p:graphicFrame>
        <p:nvGraphicFramePr>
          <p:cNvPr id="190471" name="Object 7"/>
          <p:cNvGraphicFramePr>
            <a:graphicFrameLocks noChangeAspect="1"/>
          </p:cNvGraphicFramePr>
          <p:nvPr/>
        </p:nvGraphicFramePr>
        <p:xfrm>
          <a:off x="1665288" y="2052638"/>
          <a:ext cx="6083300" cy="1149350"/>
        </p:xfrm>
        <a:graphic>
          <a:graphicData uri="http://schemas.openxmlformats.org/presentationml/2006/ole">
            <p:oleObj spid="_x0000_s190471" name="Equation" r:id="rId4" imgW="3225600" imgH="609480" progId="Equation.3">
              <p:embed/>
            </p:oleObj>
          </a:graphicData>
        </a:graphic>
      </p:graphicFrame>
      <p:graphicFrame>
        <p:nvGraphicFramePr>
          <p:cNvPr id="190472" name="Object 8"/>
          <p:cNvGraphicFramePr>
            <a:graphicFrameLocks noChangeAspect="1"/>
          </p:cNvGraphicFramePr>
          <p:nvPr/>
        </p:nvGraphicFramePr>
        <p:xfrm>
          <a:off x="1636713" y="4584700"/>
          <a:ext cx="5976937" cy="1147763"/>
        </p:xfrm>
        <a:graphic>
          <a:graphicData uri="http://schemas.openxmlformats.org/presentationml/2006/ole">
            <p:oleObj spid="_x0000_s190472" name="Equation" r:id="rId5" imgW="3174840" imgH="609480" progId="Equation.3">
              <p:embed/>
            </p:oleObj>
          </a:graphicData>
        </a:graphic>
      </p:graphicFrame>
      <p:sp>
        <p:nvSpPr>
          <p:cNvPr id="190477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The Standard Deviation</a:t>
            </a:r>
          </a:p>
        </p:txBody>
      </p:sp>
      <p:sp>
        <p:nvSpPr>
          <p:cNvPr id="942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5319686E-6F82-4364-968D-9CCB0EC3C81D}" type="slidenum">
              <a:rPr lang="en-US" smtClean="0"/>
              <a:pPr/>
              <a:t>41</a:t>
            </a:fld>
            <a:endParaRPr lang="en-US" smtClean="0"/>
          </a:p>
        </p:txBody>
      </p:sp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1514475" y="1952625"/>
            <a:ext cx="6030913" cy="601663"/>
            <a:chOff x="1158" y="1225"/>
            <a:chExt cx="3799" cy="379"/>
          </a:xfrm>
        </p:grpSpPr>
        <p:sp>
          <p:nvSpPr>
            <p:cNvPr id="94223" name="Rectangle 5"/>
            <p:cNvSpPr>
              <a:spLocks noChangeArrowheads="1"/>
            </p:cNvSpPr>
            <p:nvPr/>
          </p:nvSpPr>
          <p:spPr bwMode="auto">
            <a:xfrm>
              <a:off x="1158" y="1312"/>
              <a:ext cx="3550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Population Standard Deviation:</a:t>
              </a:r>
            </a:p>
          </p:txBody>
        </p:sp>
        <p:graphicFrame>
          <p:nvGraphicFramePr>
            <p:cNvPr id="94214" name="Object 6"/>
            <p:cNvGraphicFramePr>
              <a:graphicFrameLocks/>
            </p:cNvGraphicFramePr>
            <p:nvPr/>
          </p:nvGraphicFramePr>
          <p:xfrm>
            <a:off x="4119" y="1225"/>
            <a:ext cx="838" cy="379"/>
          </p:xfrm>
          <a:graphic>
            <a:graphicData uri="http://schemas.openxmlformats.org/presentationml/2006/ole">
              <p:oleObj spid="_x0000_s94214" name="Equation" r:id="rId4" imgW="533160" imgH="241200" progId="Equation.3">
                <p:embed/>
              </p:oleObj>
            </a:graphicData>
          </a:graphic>
        </p:graphicFrame>
      </p:grpSp>
      <p:grpSp>
        <p:nvGrpSpPr>
          <p:cNvPr id="94220" name="Group 10"/>
          <p:cNvGrpSpPr>
            <a:grpSpLocks/>
          </p:cNvGrpSpPr>
          <p:nvPr/>
        </p:nvGrpSpPr>
        <p:grpSpPr bwMode="auto">
          <a:xfrm>
            <a:off x="1489075" y="2990850"/>
            <a:ext cx="5892800" cy="603250"/>
            <a:chOff x="768" y="1877"/>
            <a:chExt cx="3712" cy="380"/>
          </a:xfrm>
        </p:grpSpPr>
        <p:sp>
          <p:nvSpPr>
            <p:cNvPr id="94222" name="Rectangle 7"/>
            <p:cNvSpPr>
              <a:spLocks noChangeArrowheads="1"/>
            </p:cNvSpPr>
            <p:nvPr/>
          </p:nvSpPr>
          <p:spPr bwMode="auto">
            <a:xfrm>
              <a:off x="768" y="1968"/>
              <a:ext cx="316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Sample Standard Deviation:</a:t>
              </a:r>
            </a:p>
          </p:txBody>
        </p:sp>
        <p:graphicFrame>
          <p:nvGraphicFramePr>
            <p:cNvPr id="94216" name="Object 8"/>
            <p:cNvGraphicFramePr>
              <a:graphicFrameLocks/>
            </p:cNvGraphicFramePr>
            <p:nvPr/>
          </p:nvGraphicFramePr>
          <p:xfrm>
            <a:off x="3721" y="1877"/>
            <a:ext cx="759" cy="377"/>
          </p:xfrm>
          <a:graphic>
            <a:graphicData uri="http://schemas.openxmlformats.org/presentationml/2006/ole">
              <p:oleObj spid="_x0000_s94216" name="Equation" r:id="rId5" imgW="482400" imgH="241200" progId="Equation.3">
                <p:embed/>
              </p:oleObj>
            </a:graphicData>
          </a:graphic>
        </p:graphicFrame>
      </p:grpSp>
      <p:sp>
        <p:nvSpPr>
          <p:cNvPr id="94221" name="TextBox 9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2.9: Sample Variance</a:t>
            </a:r>
            <a:endParaRPr lang="en-US" dirty="0"/>
          </a:p>
        </p:txBody>
      </p:sp>
      <p:sp>
        <p:nvSpPr>
          <p:cNvPr id="317442" name="Content Placeholder 2"/>
          <p:cNvSpPr>
            <a:spLocks noGrp="1"/>
          </p:cNvSpPr>
          <p:nvPr>
            <p:ph sz="half" idx="1"/>
          </p:nvPr>
        </p:nvSpPr>
        <p:spPr>
          <a:xfrm>
            <a:off x="601663" y="1239838"/>
            <a:ext cx="3886200" cy="5181600"/>
          </a:xfrm>
        </p:spPr>
        <p:txBody>
          <a:bodyPr/>
          <a:lstStyle/>
          <a:p>
            <a:pPr eaLnBrk="1" hangingPunct="1"/>
            <a:r>
              <a:rPr lang="en-US" smtClean="0"/>
              <a:t>Statistics Canada compiles data on manufacturing statistics for Canada. </a:t>
            </a:r>
          </a:p>
          <a:p>
            <a:pPr eaLnBrk="1" hangingPunct="1"/>
            <a:r>
              <a:rPr lang="en-US" smtClean="0"/>
              <a:t>The monthly numbers of asphalt shingle production (in millions of metric bundles) in Canada from May 2008 to May 2009 is shown </a:t>
            </a:r>
          </a:p>
        </p:txBody>
      </p:sp>
      <p:pic>
        <p:nvPicPr>
          <p:cNvPr id="317443" name="Content Placeholder 6" descr="shingle production ex 2.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1360488"/>
            <a:ext cx="3640137" cy="4852987"/>
          </a:xfrm>
        </p:spPr>
      </p:pic>
      <p:sp>
        <p:nvSpPr>
          <p:cNvPr id="317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9BA61F70-6561-4C43-8608-18DC6C37655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17445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Sample Variance</a:t>
            </a:r>
            <a:endParaRPr lang="en-US" dirty="0"/>
          </a:p>
        </p:txBody>
      </p:sp>
      <p:sp>
        <p:nvSpPr>
          <p:cNvPr id="399367" name="Content Placeholder 6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Computing the mean from this data gives a value of 4.14</a:t>
            </a:r>
          </a:p>
          <a:p>
            <a:pPr eaLnBrk="1" hangingPunct="1"/>
            <a:r>
              <a:rPr lang="en-US" smtClean="0"/>
              <a:t>The sample variance and standard deviation is</a:t>
            </a:r>
          </a:p>
        </p:txBody>
      </p:sp>
      <p:sp>
        <p:nvSpPr>
          <p:cNvPr id="3993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C6E05C8F-6689-4588-93D8-F1855C1CDAD8}" type="slidenum">
              <a:rPr lang="en-US" smtClean="0"/>
              <a:pPr/>
              <a:t>43</a:t>
            </a:fld>
            <a:endParaRPr lang="en-US" smtClean="0"/>
          </a:p>
        </p:txBody>
      </p:sp>
      <p:graphicFrame>
        <p:nvGraphicFramePr>
          <p:cNvPr id="399362" name="Object 2"/>
          <p:cNvGraphicFramePr>
            <a:graphicFrameLocks noChangeAspect="1"/>
          </p:cNvGraphicFramePr>
          <p:nvPr/>
        </p:nvGraphicFramePr>
        <p:xfrm>
          <a:off x="1216025" y="2514600"/>
          <a:ext cx="1798638" cy="1120775"/>
        </p:xfrm>
        <a:graphic>
          <a:graphicData uri="http://schemas.openxmlformats.org/presentationml/2006/ole">
            <p:oleObj spid="_x0000_s399362" name="Equation" r:id="rId3" imgW="977760" imgH="609480" progId="Equation.3">
              <p:embed/>
            </p:oleObj>
          </a:graphicData>
        </a:graphic>
      </p:graphicFrame>
      <p:graphicFrame>
        <p:nvGraphicFramePr>
          <p:cNvPr id="399363" name="Object 3"/>
          <p:cNvGraphicFramePr>
            <a:graphicFrameLocks noChangeAspect="1"/>
          </p:cNvGraphicFramePr>
          <p:nvPr/>
        </p:nvGraphicFramePr>
        <p:xfrm>
          <a:off x="1128713" y="3803650"/>
          <a:ext cx="7337425" cy="714375"/>
        </p:xfrm>
        <a:graphic>
          <a:graphicData uri="http://schemas.openxmlformats.org/presentationml/2006/ole">
            <p:oleObj spid="_x0000_s399363" name="Equation" r:id="rId4" imgW="4292280" imgH="419040" progId="Equation.3">
              <p:embed/>
            </p:oleObj>
          </a:graphicData>
        </a:graphic>
      </p:graphicFrame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1082675" y="4826000"/>
          <a:ext cx="1106488" cy="347663"/>
        </p:xfrm>
        <a:graphic>
          <a:graphicData uri="http://schemas.openxmlformats.org/presentationml/2006/ole">
            <p:oleObj spid="_x0000_s399364" name="Equation" r:id="rId5" imgW="647640" imgH="203040" progId="Equation.3">
              <p:embed/>
            </p:oleObj>
          </a:graphicData>
        </a:graphic>
      </p:graphicFrame>
      <p:graphicFrame>
        <p:nvGraphicFramePr>
          <p:cNvPr id="399365" name="Object 5"/>
          <p:cNvGraphicFramePr>
            <a:graphicFrameLocks noChangeAspect="1"/>
          </p:cNvGraphicFramePr>
          <p:nvPr/>
        </p:nvGraphicFramePr>
        <p:xfrm>
          <a:off x="1047750" y="5578475"/>
          <a:ext cx="2017713" cy="369888"/>
        </p:xfrm>
        <a:graphic>
          <a:graphicData uri="http://schemas.openxmlformats.org/presentationml/2006/ole">
            <p:oleObj spid="_x0000_s399365" name="Equation" r:id="rId6" imgW="1180800" imgH="215640" progId="Equation.3">
              <p:embed/>
            </p:oleObj>
          </a:graphicData>
        </a:graphic>
      </p:graphicFrame>
      <p:sp>
        <p:nvSpPr>
          <p:cNvPr id="399369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413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410626" name="Content Placeholder 6"/>
          <p:cNvSpPr>
            <a:spLocks noGrp="1"/>
          </p:cNvSpPr>
          <p:nvPr>
            <p:ph idx="1"/>
          </p:nvPr>
        </p:nvSpPr>
        <p:spPr>
          <a:xfrm>
            <a:off x="588963" y="1001713"/>
            <a:ext cx="7924800" cy="4133850"/>
          </a:xfrm>
        </p:spPr>
        <p:txBody>
          <a:bodyPr/>
          <a:lstStyle/>
          <a:p>
            <a:pPr eaLnBrk="1" hangingPunct="1"/>
            <a:r>
              <a:rPr lang="en-US" i="1" smtClean="0"/>
              <a:t>s</a:t>
            </a:r>
            <a:r>
              <a:rPr lang="en-US" i="1" baseline="30000" smtClean="0"/>
              <a:t>2</a:t>
            </a:r>
            <a:r>
              <a:rPr lang="en-US" i="1" smtClean="0"/>
              <a:t> = 1.121 and s = 1.059 </a:t>
            </a:r>
            <a:r>
              <a:rPr lang="en-US" smtClean="0"/>
              <a:t>are the point estimates of the variance and standard deviation, </a:t>
            </a:r>
            <a:r>
              <a:rPr lang="el-GR" smtClean="0">
                <a:latin typeface="Bookman Old Style" pitchFamily="18" charset="0"/>
              </a:rPr>
              <a:t>σ</a:t>
            </a:r>
            <a:r>
              <a:rPr lang="en-US" baseline="30000" smtClean="0"/>
              <a:t>2</a:t>
            </a:r>
            <a:r>
              <a:rPr lang="en-US" smtClean="0"/>
              <a:t> and </a:t>
            </a:r>
            <a:r>
              <a:rPr lang="el-GR" smtClean="0">
                <a:latin typeface="Bookman Old Style" pitchFamily="18" charset="0"/>
              </a:rPr>
              <a:t>σ</a:t>
            </a:r>
            <a:r>
              <a:rPr lang="en-US" smtClean="0"/>
              <a:t> , respectively, of the entire population</a:t>
            </a:r>
          </a:p>
          <a:p>
            <a:pPr eaLnBrk="1" hangingPunct="1"/>
            <a:r>
              <a:rPr lang="en-US" smtClean="0"/>
              <a:t>The sample standard deviation, </a:t>
            </a:r>
            <a:r>
              <a:rPr lang="en-US" i="1" smtClean="0"/>
              <a:t>s , is expressed in the </a:t>
            </a:r>
            <a:r>
              <a:rPr lang="en-US" smtClean="0"/>
              <a:t>same units as the sample values. Therefore, we say that </a:t>
            </a:r>
            <a:r>
              <a:rPr lang="en-US" i="1" smtClean="0"/>
              <a:t>s = 1.059 million metric bundles.</a:t>
            </a:r>
            <a:endParaRPr lang="en-US" smtClean="0"/>
          </a:p>
        </p:txBody>
      </p:sp>
      <p:sp>
        <p:nvSpPr>
          <p:cNvPr id="410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010DBD74-211A-412C-9B65-AE47973FA3A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1062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87013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600" dirty="0" smtClean="0"/>
              <a:t>Sample </a:t>
            </a:r>
            <a:r>
              <a:rPr lang="en-US" sz="3600" dirty="0"/>
              <a:t>Variance</a:t>
            </a:r>
            <a:br>
              <a:rPr lang="en-US" sz="3600" dirty="0"/>
            </a:br>
            <a:r>
              <a:rPr lang="en-US" sz="2400" dirty="0"/>
              <a:t>and Standard Deviation</a:t>
            </a:r>
          </a:p>
        </p:txBody>
      </p:sp>
      <p:graphicFrame>
        <p:nvGraphicFramePr>
          <p:cNvPr id="272450" name="Object 66"/>
          <p:cNvGraphicFramePr>
            <a:graphicFrameLocks noChangeAspect="1"/>
          </p:cNvGraphicFramePr>
          <p:nvPr>
            <p:ph idx="1"/>
          </p:nvPr>
        </p:nvGraphicFramePr>
        <p:xfrm>
          <a:off x="1890713" y="2722563"/>
          <a:ext cx="5076825" cy="2879725"/>
        </p:xfrm>
        <a:graphic>
          <a:graphicData uri="http://schemas.openxmlformats.org/presentationml/2006/ole">
            <p:oleObj spid="_x0000_s272450" name="Equation" r:id="rId4" imgW="1701720" imgH="965160" progId="Equation.3">
              <p:embed/>
            </p:oleObj>
          </a:graphicData>
        </a:graphic>
      </p:graphicFrame>
      <p:sp>
        <p:nvSpPr>
          <p:cNvPr id="2724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7D3CDAAB-C26D-4399-BB5D-EE000980B28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72453" name="Rectangle 3"/>
          <p:cNvSpPr>
            <a:spLocks noChangeArrowheads="1"/>
          </p:cNvSpPr>
          <p:nvPr/>
        </p:nvSpPr>
        <p:spPr bwMode="auto">
          <a:xfrm>
            <a:off x="587375" y="1087438"/>
            <a:ext cx="7527925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Computational Formula: It can be easier to compute variance and standard deviation using the computational formula as demonstrated using the sample five price points.</a:t>
            </a:r>
          </a:p>
        </p:txBody>
      </p:sp>
      <p:sp>
        <p:nvSpPr>
          <p:cNvPr id="272454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600" dirty="0"/>
              <a:t>Example: Sample Variance</a:t>
            </a:r>
            <a:br>
              <a:rPr lang="en-US" sz="3600" dirty="0"/>
            </a:br>
            <a:r>
              <a:rPr lang="en-US" sz="2400" dirty="0"/>
              <a:t>and Standard Deviation</a:t>
            </a:r>
          </a:p>
        </p:txBody>
      </p:sp>
      <p:graphicFrame>
        <p:nvGraphicFramePr>
          <p:cNvPr id="274442" name="Object 10"/>
          <p:cNvGraphicFramePr>
            <a:graphicFrameLocks noChangeAspect="1"/>
          </p:cNvGraphicFramePr>
          <p:nvPr>
            <p:ph idx="1"/>
          </p:nvPr>
        </p:nvGraphicFramePr>
        <p:xfrm>
          <a:off x="2198688" y="2797175"/>
          <a:ext cx="3662362" cy="2536825"/>
        </p:xfrm>
        <a:graphic>
          <a:graphicData uri="http://schemas.openxmlformats.org/presentationml/2006/ole">
            <p:oleObj spid="_x0000_s274442" name="Equation" r:id="rId4" imgW="2438280" imgH="1688760" progId="Equation.3">
              <p:embed/>
            </p:oleObj>
          </a:graphicData>
        </a:graphic>
      </p:graphicFrame>
      <p:sp>
        <p:nvSpPr>
          <p:cNvPr id="274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4CEA423E-D5B6-4BA8-B47E-4FCA59D3875E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274445" name="Picture 5" descr="shingles computational formul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466850"/>
            <a:ext cx="8924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46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Empirical Rule </a:t>
            </a:r>
            <a:r>
              <a:rPr lang="en-US" sz="1200" dirty="0" smtClean="0"/>
              <a:t>Normal</a:t>
            </a:r>
            <a:r>
              <a:rPr lang="en-US" sz="1050" dirty="0" smtClean="0"/>
              <a:t> Populations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1663" y="973138"/>
            <a:ext cx="3886200" cy="5181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cs typeface="Calibri" pitchFamily="34" charset="0"/>
              </a:rPr>
              <a:t>If a population has mean m and standard deviation s and is described by a normal curve, then</a:t>
            </a:r>
          </a:p>
          <a:p>
            <a:pPr lvl="1" eaLnBrk="1" hangingPunct="1">
              <a:defRPr/>
            </a:pPr>
            <a:r>
              <a:rPr lang="en-US" b="1" dirty="0" smtClean="0">
                <a:cs typeface="Calibri" pitchFamily="34" charset="0"/>
              </a:rPr>
              <a:t>68.26%</a:t>
            </a:r>
            <a:r>
              <a:rPr lang="en-US" dirty="0" smtClean="0">
                <a:cs typeface="Calibri" pitchFamily="34" charset="0"/>
              </a:rPr>
              <a:t> of the population measurements lie within one standard deviation of the mean: </a:t>
            </a:r>
            <a:r>
              <a:rPr lang="en-US" b="1" dirty="0" smtClean="0">
                <a:cs typeface="Calibri" pitchFamily="34" charset="0"/>
              </a:rPr>
              <a:t>[m-s, </a:t>
            </a:r>
            <a:r>
              <a:rPr lang="en-US" b="1" dirty="0" err="1" smtClean="0">
                <a:cs typeface="Calibri" pitchFamily="34" charset="0"/>
              </a:rPr>
              <a:t>m+s</a:t>
            </a:r>
            <a:r>
              <a:rPr lang="en-US" b="1" dirty="0" smtClean="0">
                <a:cs typeface="Calibri" pitchFamily="34" charset="0"/>
              </a:rPr>
              <a:t>]</a:t>
            </a:r>
          </a:p>
          <a:p>
            <a:pPr lvl="1" eaLnBrk="1" hangingPunct="1">
              <a:defRPr/>
            </a:pPr>
            <a:r>
              <a:rPr lang="en-US" b="1" dirty="0" smtClean="0">
                <a:cs typeface="Calibri" pitchFamily="34" charset="0"/>
              </a:rPr>
              <a:t>95.44%</a:t>
            </a:r>
            <a:r>
              <a:rPr lang="en-US" dirty="0" smtClean="0">
                <a:cs typeface="Calibri" pitchFamily="34" charset="0"/>
              </a:rPr>
              <a:t> of the population measurements lie within two standard deviations of the mean: </a:t>
            </a:r>
            <a:r>
              <a:rPr lang="en-US" b="1" dirty="0" smtClean="0">
                <a:cs typeface="Calibri" pitchFamily="34" charset="0"/>
              </a:rPr>
              <a:t>[m-2s, m+2s]</a:t>
            </a:r>
          </a:p>
          <a:p>
            <a:pPr lvl="1" eaLnBrk="1" hangingPunct="1">
              <a:defRPr/>
            </a:pPr>
            <a:r>
              <a:rPr lang="en-US" b="1" dirty="0" smtClean="0">
                <a:cs typeface="Calibri" pitchFamily="34" charset="0"/>
              </a:rPr>
              <a:t>99.73%</a:t>
            </a:r>
            <a:r>
              <a:rPr lang="en-US" dirty="0" smtClean="0">
                <a:cs typeface="Calibri" pitchFamily="34" charset="0"/>
              </a:rPr>
              <a:t> of the population measurements lie within three standard deviations of the mean: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cs typeface="Calibri" pitchFamily="34" charset="0"/>
              </a:rPr>
              <a:t>	</a:t>
            </a:r>
            <a:r>
              <a:rPr lang="en-US" b="1" dirty="0" smtClean="0">
                <a:cs typeface="Calibri" pitchFamily="34" charset="0"/>
              </a:rPr>
              <a:t>[m-3s, m+3s]</a:t>
            </a:r>
          </a:p>
          <a:p>
            <a:pPr lvl="1" eaLnBrk="1" hangingPunct="1"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08579" name="Content Placeholder 6" descr="empirical ru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62475" y="1014413"/>
            <a:ext cx="3886200" cy="5181600"/>
          </a:xfrm>
        </p:spPr>
      </p:pic>
      <p:sp>
        <p:nvSpPr>
          <p:cNvPr id="408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A1E4C984-F362-47AF-ABCD-EB7AB5A27B73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Example: The Empirical Rule</a:t>
            </a:r>
            <a:endParaRPr lang="en-US" dirty="0"/>
          </a:p>
        </p:txBody>
      </p:sp>
      <p:sp>
        <p:nvSpPr>
          <p:cNvPr id="400388" name="Content Placeholder 3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Consider a sample of 49 DVD price points as shown</a:t>
            </a:r>
          </a:p>
          <a:p>
            <a:pPr eaLnBrk="1" hangingPunct="1"/>
            <a:r>
              <a:rPr lang="en-US" smtClean="0"/>
              <a:t>Computing the mean and standard deviation, we find it to be 31.5131 and 0.8 respectively </a:t>
            </a:r>
          </a:p>
        </p:txBody>
      </p:sp>
      <p:sp>
        <p:nvSpPr>
          <p:cNvPr id="4003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58295315-40AE-412E-ACFA-733C501CC517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400390" name="Picture 4" descr="dvd price point distribu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2884488"/>
            <a:ext cx="70389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0386" name="Object 2"/>
          <p:cNvGraphicFramePr>
            <a:graphicFrameLocks noChangeAspect="1"/>
          </p:cNvGraphicFramePr>
          <p:nvPr/>
        </p:nvGraphicFramePr>
        <p:xfrm>
          <a:off x="1577975" y="3287713"/>
          <a:ext cx="1246188" cy="674687"/>
        </p:xfrm>
        <a:graphic>
          <a:graphicData uri="http://schemas.openxmlformats.org/presentationml/2006/ole">
            <p:oleObj spid="_x0000_s400386" name="Equation" r:id="rId4" imgW="749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Example: The Empirical </a:t>
            </a:r>
            <a:r>
              <a:rPr lang="en-US" sz="3600" dirty="0" smtClean="0"/>
              <a:t>Rule</a:t>
            </a:r>
            <a:endParaRPr lang="en-US" sz="2400" dirty="0"/>
          </a:p>
        </p:txBody>
      </p:sp>
      <p:sp>
        <p:nvSpPr>
          <p:cNvPr id="2017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6113" y="993775"/>
            <a:ext cx="7426325" cy="51816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400" smtClean="0"/>
              <a:t>Example 2.10: DVD Price Points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400" smtClean="0"/>
              <a:t>If the DVDs have price points that are Normal,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68.26% of all DVDs will have prices in the range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95.44% of all DVDs will have prices in the range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99.73% of all DVDs will have prices in the range</a:t>
            </a:r>
          </a:p>
        </p:txBody>
      </p:sp>
      <p:sp>
        <p:nvSpPr>
          <p:cNvPr id="20174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F2166D9C-6C37-4E32-AA35-51D9E02942E7}" type="slidenum">
              <a:rPr lang="en-US" smtClean="0"/>
              <a:pPr/>
              <a:t>49</a:t>
            </a:fld>
            <a:endParaRPr lang="en-US" smtClean="0"/>
          </a:p>
        </p:txBody>
      </p:sp>
      <p:grpSp>
        <p:nvGrpSpPr>
          <p:cNvPr id="201745" name="Group 17"/>
          <p:cNvGrpSpPr>
            <a:grpSpLocks/>
          </p:cNvGrpSpPr>
          <p:nvPr/>
        </p:nvGrpSpPr>
        <p:grpSpPr bwMode="auto">
          <a:xfrm>
            <a:off x="2592388" y="3001963"/>
            <a:ext cx="3897312" cy="427037"/>
            <a:chOff x="1909" y="1754"/>
            <a:chExt cx="2727" cy="296"/>
          </a:xfrm>
        </p:grpSpPr>
        <p:graphicFrame>
          <p:nvGraphicFramePr>
            <p:cNvPr id="201734" name="Object 6"/>
            <p:cNvGraphicFramePr>
              <a:graphicFrameLocks noChangeAspect="1"/>
            </p:cNvGraphicFramePr>
            <p:nvPr/>
          </p:nvGraphicFramePr>
          <p:xfrm>
            <a:off x="1909" y="1772"/>
            <a:ext cx="2710" cy="246"/>
          </p:xfrm>
          <a:graphic>
            <a:graphicData uri="http://schemas.openxmlformats.org/presentationml/2006/ole">
              <p:oleObj spid="_x0000_s201734" name="Equation" r:id="rId4" imgW="2209680" imgH="203040" progId="Equation.3">
                <p:embed/>
              </p:oleObj>
            </a:graphicData>
          </a:graphic>
        </p:graphicFrame>
        <p:sp>
          <p:nvSpPr>
            <p:cNvPr id="201750" name="Text Box 14"/>
            <p:cNvSpPr txBox="1">
              <a:spLocks noChangeArrowheads="1"/>
            </p:cNvSpPr>
            <p:nvPr/>
          </p:nvSpPr>
          <p:spPr bwMode="auto">
            <a:xfrm>
              <a:off x="4507" y="1754"/>
              <a:ext cx="129" cy="29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CA" sz="2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1746" name="Group 18"/>
          <p:cNvGrpSpPr>
            <a:grpSpLocks/>
          </p:cNvGrpSpPr>
          <p:nvPr/>
        </p:nvGrpSpPr>
        <p:grpSpPr bwMode="auto">
          <a:xfrm>
            <a:off x="2587625" y="4443413"/>
            <a:ext cx="4165600" cy="427037"/>
            <a:chOff x="1872" y="2732"/>
            <a:chExt cx="2820" cy="289"/>
          </a:xfrm>
        </p:grpSpPr>
        <p:graphicFrame>
          <p:nvGraphicFramePr>
            <p:cNvPr id="201739" name="Object 11"/>
            <p:cNvGraphicFramePr>
              <a:graphicFrameLocks noChangeAspect="1"/>
            </p:cNvGraphicFramePr>
            <p:nvPr/>
          </p:nvGraphicFramePr>
          <p:xfrm>
            <a:off x="1872" y="2742"/>
            <a:ext cx="2820" cy="245"/>
          </p:xfrm>
          <a:graphic>
            <a:graphicData uri="http://schemas.openxmlformats.org/presentationml/2006/ole">
              <p:oleObj spid="_x0000_s201739" name="Equation" r:id="rId5" imgW="2286000" imgH="203040" progId="Equation.3">
                <p:embed/>
              </p:oleObj>
            </a:graphicData>
          </a:graphic>
        </p:graphicFrame>
        <p:sp>
          <p:nvSpPr>
            <p:cNvPr id="201749" name="Text Box 15"/>
            <p:cNvSpPr txBox="1">
              <a:spLocks noChangeArrowheads="1"/>
            </p:cNvSpPr>
            <p:nvPr/>
          </p:nvSpPr>
          <p:spPr bwMode="auto">
            <a:xfrm>
              <a:off x="4557" y="2732"/>
              <a:ext cx="127" cy="28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CA" sz="2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1747" name="Group 19"/>
          <p:cNvGrpSpPr>
            <a:grpSpLocks/>
          </p:cNvGrpSpPr>
          <p:nvPr/>
        </p:nvGrpSpPr>
        <p:grpSpPr bwMode="auto">
          <a:xfrm>
            <a:off x="2582863" y="5678488"/>
            <a:ext cx="4198937" cy="441325"/>
            <a:chOff x="1543" y="3699"/>
            <a:chExt cx="3480" cy="372"/>
          </a:xfrm>
        </p:grpSpPr>
        <p:graphicFrame>
          <p:nvGraphicFramePr>
            <p:cNvPr id="201741" name="Object 13"/>
            <p:cNvGraphicFramePr>
              <a:graphicFrameLocks noChangeAspect="1"/>
            </p:cNvGraphicFramePr>
            <p:nvPr/>
          </p:nvGraphicFramePr>
          <p:xfrm>
            <a:off x="1543" y="3699"/>
            <a:ext cx="3480" cy="309"/>
          </p:xfrm>
          <a:graphic>
            <a:graphicData uri="http://schemas.openxmlformats.org/presentationml/2006/ole">
              <p:oleObj spid="_x0000_s201741" name="Equation" r:id="rId6" imgW="2286000" imgH="203040" progId="Equation.3">
                <p:embed/>
              </p:oleObj>
            </a:graphicData>
          </a:graphic>
        </p:graphicFrame>
        <p:sp>
          <p:nvSpPr>
            <p:cNvPr id="201748" name="Text Box 16"/>
            <p:cNvSpPr txBox="1">
              <a:spLocks noChangeArrowheads="1"/>
            </p:cNvSpPr>
            <p:nvPr/>
          </p:nvSpPr>
          <p:spPr bwMode="auto">
            <a:xfrm>
              <a:off x="4540" y="3711"/>
              <a:ext cx="138" cy="36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CA" sz="2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Cellular Telephone Usage</a:t>
            </a:r>
            <a:endParaRPr lang="en-US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93738" y="1296988"/>
            <a:ext cx="7948612" cy="5370512"/>
          </a:xfrm>
        </p:spPr>
        <p:txBody>
          <a:bodyPr/>
          <a:lstStyle/>
          <a:p>
            <a:pPr marL="352425" indent="-352425" eaLnBrk="1" hangingPunct="1">
              <a:tabLst>
                <a:tab pos="1600200" algn="l"/>
              </a:tabLst>
            </a:pPr>
            <a:r>
              <a:rPr lang="en-US" smtClean="0"/>
              <a:t>Refer to Example 2.1, Cellular Telephone Usage Case</a:t>
            </a:r>
          </a:p>
          <a:p>
            <a:pPr marL="809625" lvl="1" indent="-342900" eaLnBrk="1" hangingPunct="1">
              <a:tabLst>
                <a:tab pos="1600200" algn="l"/>
              </a:tabLst>
            </a:pPr>
            <a:r>
              <a:rPr lang="en-US" smtClean="0"/>
              <a:t>Data in Table 1.2</a:t>
            </a:r>
          </a:p>
          <a:p>
            <a:pPr marL="809625" lvl="1" indent="-342900" eaLnBrk="1" hangingPunct="1">
              <a:buFontTx/>
              <a:buNone/>
              <a:tabLst>
                <a:tab pos="1600200" algn="l"/>
              </a:tabLst>
            </a:pPr>
            <a:endParaRPr lang="en-US" smtClean="0"/>
          </a:p>
          <a:p>
            <a:pPr marL="809625" lvl="1" indent="-342900" eaLnBrk="1" hangingPunct="1">
              <a:buFontTx/>
              <a:buNone/>
              <a:tabLst>
                <a:tab pos="1600200" algn="l"/>
              </a:tabLst>
            </a:pPr>
            <a:endParaRPr lang="en-US" smtClean="0"/>
          </a:p>
          <a:p>
            <a:pPr marL="809625" lvl="1" indent="-342900" eaLnBrk="1" hangingPunct="1">
              <a:buFontTx/>
              <a:buNone/>
              <a:tabLst>
                <a:tab pos="1600200" algn="l"/>
              </a:tabLst>
            </a:pPr>
            <a:endParaRPr lang="en-US" smtClean="0"/>
          </a:p>
          <a:p>
            <a:pPr marL="809625" lvl="1" indent="-342900" eaLnBrk="1" hangingPunct="1">
              <a:buFontTx/>
              <a:buNone/>
              <a:tabLst>
                <a:tab pos="1600200" algn="l"/>
              </a:tabLst>
            </a:pPr>
            <a:endParaRPr lang="en-US" smtClean="0"/>
          </a:p>
          <a:p>
            <a:pPr marL="809625" lvl="1" indent="-342900" eaLnBrk="1" hangingPunct="1">
              <a:buFontTx/>
              <a:buNone/>
              <a:tabLst>
                <a:tab pos="1600200" algn="l"/>
              </a:tabLst>
            </a:pPr>
            <a:endParaRPr lang="en-US" smtClean="0"/>
          </a:p>
          <a:p>
            <a:pPr marL="809625" lvl="1" indent="-342900" eaLnBrk="1" hangingPunct="1">
              <a:buFontTx/>
              <a:buNone/>
              <a:tabLst>
                <a:tab pos="1600200" algn="l"/>
              </a:tabLst>
            </a:pPr>
            <a:endParaRPr lang="en-US" smtClean="0"/>
          </a:p>
          <a:p>
            <a:pPr marL="809625" lvl="1" indent="-342900" eaLnBrk="1" hangingPunct="1">
              <a:buFontTx/>
              <a:buNone/>
              <a:tabLst>
                <a:tab pos="1600200" algn="l"/>
              </a:tabLst>
            </a:pPr>
            <a:endParaRPr lang="en-US" smtClean="0"/>
          </a:p>
          <a:p>
            <a:pPr marL="352425" indent="-352425" eaLnBrk="1" hangingPunct="1">
              <a:tabLst>
                <a:tab pos="1600200" algn="l"/>
              </a:tabLst>
            </a:pPr>
            <a:r>
              <a:rPr lang="en-US" smtClean="0"/>
              <a:t>The stem-and-leaf display cellular telephone usage are:</a:t>
            </a:r>
          </a:p>
          <a:p>
            <a:pPr marL="352425" indent="-352425" eaLnBrk="1" hangingPunct="1">
              <a:buFontTx/>
              <a:buNone/>
              <a:tabLst>
                <a:tab pos="1600200" algn="l"/>
              </a:tabLst>
            </a:pPr>
            <a:r>
              <a:rPr lang="en-US" smtClean="0"/>
              <a:t>		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7FA3D77F-BCB1-4532-B9B6-B47DE0958347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5604" name="Picture 4" descr="table 1.2 cellular us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24138"/>
            <a:ext cx="6757988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Chebyshev’s Theorem</a:t>
            </a:r>
          </a:p>
        </p:txBody>
      </p:sp>
      <p:sp>
        <p:nvSpPr>
          <p:cNvPr id="4136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174153F7-D517-4B0F-8275-1B2F4A582A2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13699" name="Rectangle 4"/>
          <p:cNvSpPr>
            <a:spLocks noChangeArrowheads="1"/>
          </p:cNvSpPr>
          <p:nvPr/>
        </p:nvSpPr>
        <p:spPr bwMode="auto">
          <a:xfrm>
            <a:off x="601663" y="1260475"/>
            <a:ext cx="7313612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Let m and s be a population’s mean and standard deviation, then for any value </a:t>
            </a:r>
            <a:r>
              <a:rPr lang="en-US" sz="2400" i="1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&gt; 1,</a:t>
            </a:r>
          </a:p>
        </p:txBody>
      </p:sp>
      <p:sp>
        <p:nvSpPr>
          <p:cNvPr id="413700" name="Rectangle 5"/>
          <p:cNvSpPr>
            <a:spLocks noChangeArrowheads="1"/>
          </p:cNvSpPr>
          <p:nvPr/>
        </p:nvSpPr>
        <p:spPr bwMode="auto">
          <a:xfrm>
            <a:off x="658813" y="2360613"/>
            <a:ext cx="7313612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At least 100(1 - 1/</a:t>
            </a:r>
            <a:r>
              <a:rPr lang="en-US" sz="2400" i="1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sz="2400" baseline="3000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)% of the population measurements lie in the interval: </a:t>
            </a: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		</a:t>
            </a: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			[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</a:rPr>
              <a:t>m-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</a:rPr>
              <a:t>s, m+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</a:rPr>
              <a:t>s]</a:t>
            </a:r>
          </a:p>
        </p:txBody>
      </p:sp>
      <p:sp>
        <p:nvSpPr>
          <p:cNvPr id="413701" name="Text Box 6"/>
          <p:cNvSpPr txBox="1">
            <a:spLocks noChangeArrowheads="1"/>
          </p:cNvSpPr>
          <p:nvPr/>
        </p:nvSpPr>
        <p:spPr bwMode="auto">
          <a:xfrm>
            <a:off x="596900" y="4356100"/>
            <a:ext cx="7721600" cy="1333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2200">
                <a:solidFill>
                  <a:schemeClr val="tx1"/>
                </a:solidFill>
                <a:latin typeface="Calibri" pitchFamily="34" charset="0"/>
              </a:rPr>
              <a:t>Use only for non-mound-shaped distributions</a:t>
            </a:r>
          </a:p>
          <a:p>
            <a:pPr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663300"/>
              </a:buClr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Skewed</a:t>
            </a:r>
          </a:p>
          <a:p>
            <a:pPr lvl="2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But not extremely skewed</a:t>
            </a:r>
          </a:p>
          <a:p>
            <a:pPr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663300"/>
              </a:buClr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Bimodal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/>
              <a:t>z</a:t>
            </a:r>
            <a:r>
              <a:rPr lang="en-US" dirty="0"/>
              <a:t> Scores</a:t>
            </a:r>
          </a:p>
        </p:txBody>
      </p:sp>
      <p:sp>
        <p:nvSpPr>
          <p:cNvPr id="2078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3888" y="993775"/>
            <a:ext cx="7645400" cy="4664075"/>
          </a:xfrm>
        </p:spPr>
        <p:txBody>
          <a:bodyPr/>
          <a:lstStyle/>
          <a:p>
            <a:pPr eaLnBrk="1" hangingPunct="1"/>
            <a:r>
              <a:rPr lang="en-US" sz="2400" smtClean="0"/>
              <a:t>For any </a:t>
            </a:r>
            <a:r>
              <a:rPr lang="en-US" sz="2400" i="1" smtClean="0"/>
              <a:t>x</a:t>
            </a:r>
            <a:r>
              <a:rPr lang="en-US" sz="2400" smtClean="0"/>
              <a:t> in a population or sample, the associated </a:t>
            </a:r>
            <a:r>
              <a:rPr lang="en-US" sz="2400" i="1" smtClean="0"/>
              <a:t>z</a:t>
            </a:r>
            <a:r>
              <a:rPr lang="en-US" sz="2400" smtClean="0"/>
              <a:t> score is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 </a:t>
            </a:r>
            <a:r>
              <a:rPr lang="en-US" sz="2400" i="1" smtClean="0"/>
              <a:t>z</a:t>
            </a:r>
            <a:r>
              <a:rPr lang="en-US" sz="2400" smtClean="0"/>
              <a:t> score is the number of standard deviations that </a:t>
            </a:r>
            <a:r>
              <a:rPr lang="en-US" sz="2400" i="1" smtClean="0"/>
              <a:t>x</a:t>
            </a:r>
            <a:r>
              <a:rPr lang="en-US" sz="2400" smtClean="0"/>
              <a:t> is from the mean</a:t>
            </a:r>
          </a:p>
          <a:p>
            <a:pPr lvl="1" eaLnBrk="1" hangingPunct="1"/>
            <a:r>
              <a:rPr lang="en-US" sz="2400" smtClean="0"/>
              <a:t>A positive </a:t>
            </a:r>
            <a:r>
              <a:rPr lang="en-US" sz="2400" i="1" smtClean="0"/>
              <a:t>z</a:t>
            </a:r>
            <a:r>
              <a:rPr lang="en-US" sz="2400" smtClean="0"/>
              <a:t> score is for </a:t>
            </a:r>
            <a:r>
              <a:rPr lang="en-US" sz="2400" i="1" smtClean="0"/>
              <a:t>x</a:t>
            </a:r>
            <a:r>
              <a:rPr lang="en-US" sz="2400" smtClean="0"/>
              <a:t> above (greater than) the mean</a:t>
            </a:r>
          </a:p>
          <a:p>
            <a:pPr lvl="1" eaLnBrk="1" hangingPunct="1"/>
            <a:r>
              <a:rPr lang="en-US" sz="2400" smtClean="0"/>
              <a:t>A negative </a:t>
            </a:r>
            <a:r>
              <a:rPr lang="en-US" sz="2400" i="1" smtClean="0"/>
              <a:t>z</a:t>
            </a:r>
            <a:r>
              <a:rPr lang="en-US" sz="2400" smtClean="0"/>
              <a:t> score is for </a:t>
            </a:r>
            <a:r>
              <a:rPr lang="en-US" sz="2400" i="1" smtClean="0"/>
              <a:t>x</a:t>
            </a:r>
            <a:r>
              <a:rPr lang="en-US" sz="2400" smtClean="0"/>
              <a:t> below (less than) the mean</a:t>
            </a:r>
          </a:p>
        </p:txBody>
      </p:sp>
      <p:graphicFrame>
        <p:nvGraphicFramePr>
          <p:cNvPr id="20787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3429000" y="2200275"/>
          <a:ext cx="2643188" cy="787400"/>
        </p:xfrm>
        <a:graphic>
          <a:graphicData uri="http://schemas.openxmlformats.org/presentationml/2006/ole">
            <p:oleObj spid="_x0000_s207877" name="Equation" r:id="rId4" imgW="1193760" imgH="355320" progId="Equation.3">
              <p:embed/>
            </p:oleObj>
          </a:graphicData>
        </a:graphic>
      </p:graphicFrame>
      <p:sp>
        <p:nvSpPr>
          <p:cNvPr id="2078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0C2303DC-2344-4A49-BDF9-C3E71713BCF3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Example: </a:t>
            </a:r>
            <a:r>
              <a:rPr lang="en-US" i="1" dirty="0"/>
              <a:t>z</a:t>
            </a:r>
            <a:r>
              <a:rPr lang="en-US" dirty="0"/>
              <a:t> score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98500" y="3606800"/>
          <a:ext cx="7924800" cy="2224088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 - 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 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38 - 35.8 = 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2.2/1.6 = 1.375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 – 35.8 = 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1.2/1.6 = 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 – 35.8 = 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0.2/1.6 = 0.125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 – 35.8 = -1.8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-1.8/1.6 = -1.125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 – 35.8 = -1.8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-1.8/1.6 = -1.125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099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97A83CB9-2472-49BE-8CE5-9FD9BACC203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09968" name="Rectangle 3"/>
          <p:cNvSpPr>
            <a:spLocks noChangeArrowheads="1"/>
          </p:cNvSpPr>
          <p:nvPr/>
        </p:nvSpPr>
        <p:spPr bwMode="auto">
          <a:xfrm>
            <a:off x="593725" y="1268413"/>
            <a:ext cx="7469188" cy="1179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Population of revenues (billions of dollars) for the five biggest Canadian  companies: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$38, 37, 36, 34, 34</a:t>
            </a:r>
          </a:p>
        </p:txBody>
      </p:sp>
      <p:sp>
        <p:nvSpPr>
          <p:cNvPr id="209969" name="Text Box 8"/>
          <p:cNvSpPr txBox="1">
            <a:spLocks noChangeArrowheads="1"/>
          </p:cNvSpPr>
          <p:nvPr/>
        </p:nvSpPr>
        <p:spPr bwMode="auto">
          <a:xfrm>
            <a:off x="630238" y="2527300"/>
            <a:ext cx="4002087" cy="4302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  <a:latin typeface="Calibri" pitchFamily="34" charset="0"/>
              </a:rPr>
              <a:t>m = $35.8 billion, s = 1.60 billion</a:t>
            </a:r>
          </a:p>
        </p:txBody>
      </p:sp>
      <p:graphicFrame>
        <p:nvGraphicFramePr>
          <p:cNvPr id="209935" name="Object 15"/>
          <p:cNvGraphicFramePr>
            <a:graphicFrameLocks noChangeAspect="1"/>
          </p:cNvGraphicFramePr>
          <p:nvPr/>
        </p:nvGraphicFramePr>
        <p:xfrm>
          <a:off x="6183313" y="2949575"/>
          <a:ext cx="2276475" cy="623888"/>
        </p:xfrm>
        <a:graphic>
          <a:graphicData uri="http://schemas.openxmlformats.org/presentationml/2006/ole">
            <p:oleObj spid="_x0000_s209935" name="Equation" r:id="rId4" imgW="1409400" imgH="393480" progId="Equation.3">
              <p:embed/>
            </p:oleObj>
          </a:graphicData>
        </a:graphic>
      </p:graphicFrame>
      <p:sp>
        <p:nvSpPr>
          <p:cNvPr id="209970" name="TextBox 10"/>
          <p:cNvSpPr txBox="1">
            <a:spLocks noChangeArrowheads="1"/>
          </p:cNvSpPr>
          <p:nvPr/>
        </p:nvSpPr>
        <p:spPr bwMode="auto">
          <a:xfrm>
            <a:off x="2486025" y="5965825"/>
            <a:ext cx="429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The first company with revenues of $38B is farthest from 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the mean with revenues 1.375 standard deviations from the mean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Coefficient of Variation</a:t>
            </a:r>
          </a:p>
        </p:txBody>
      </p:sp>
      <p:sp>
        <p:nvSpPr>
          <p:cNvPr id="419842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296988"/>
            <a:ext cx="7620000" cy="4594225"/>
          </a:xfrm>
        </p:spPr>
        <p:txBody>
          <a:bodyPr/>
          <a:lstStyle/>
          <a:p>
            <a:pPr eaLnBrk="1" hangingPunct="1"/>
            <a:r>
              <a:rPr lang="en-US" sz="2200" smtClean="0"/>
              <a:t>Measures the size of the standard deviation relative to the size of the mean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Coefficient of Variation =                                             × 100%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Used to:</a:t>
            </a:r>
          </a:p>
          <a:p>
            <a:pPr lvl="1" eaLnBrk="1" hangingPunct="1"/>
            <a:r>
              <a:rPr lang="en-US" sz="2200" smtClean="0"/>
              <a:t>compare the relative variabilities of values about the mean</a:t>
            </a:r>
          </a:p>
          <a:p>
            <a:pPr lvl="1" eaLnBrk="1" hangingPunct="1"/>
            <a:r>
              <a:rPr lang="en-US" sz="2200" smtClean="0"/>
              <a:t>Compare the relative variability of populations or samples with different means and different standard deviations</a:t>
            </a:r>
          </a:p>
          <a:p>
            <a:pPr lvl="1" eaLnBrk="1" hangingPunct="1"/>
            <a:r>
              <a:rPr lang="en-US" sz="2200" smtClean="0"/>
              <a:t>Measure risk</a:t>
            </a:r>
          </a:p>
        </p:txBody>
      </p:sp>
      <p:sp>
        <p:nvSpPr>
          <p:cNvPr id="419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28DC3FBA-EC05-410E-834E-9AF2EF9EC9A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3841750" y="2130425"/>
            <a:ext cx="3325813" cy="1001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en-US" sz="2400" u="sng" dirty="0">
                <a:solidFill>
                  <a:schemeClr val="tx1"/>
                </a:solidFill>
                <a:latin typeface="+mn-lt"/>
              </a:rPr>
              <a:t>standard </a:t>
            </a:r>
            <a:r>
              <a:rPr lang="en-US" sz="2400" u="sng" dirty="0">
                <a:solidFill>
                  <a:schemeClr val="tx1"/>
                </a:solidFill>
                <a:latin typeface="+mn-lt"/>
              </a:rPr>
              <a:t>deviation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             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mean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Percentiles and Quartiles</a:t>
            </a:r>
          </a:p>
        </p:txBody>
      </p:sp>
      <p:sp>
        <p:nvSpPr>
          <p:cNvPr id="4218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C3FA97EE-F54F-4358-AD04-147097E64762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21891" name="Rectangle 5"/>
          <p:cNvSpPr>
            <a:spLocks noChangeArrowheads="1"/>
          </p:cNvSpPr>
          <p:nvPr/>
        </p:nvSpPr>
        <p:spPr bwMode="auto">
          <a:xfrm>
            <a:off x="0" y="1752600"/>
            <a:ext cx="8413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1892" name="Rectangle 6"/>
          <p:cNvSpPr>
            <a:spLocks noChangeArrowheads="1"/>
          </p:cNvSpPr>
          <p:nvPr/>
        </p:nvSpPr>
        <p:spPr bwMode="auto">
          <a:xfrm>
            <a:off x="741363" y="1296988"/>
            <a:ext cx="7369175" cy="446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For a set of measurements arranged in increasing order, the p</a:t>
            </a:r>
            <a:r>
              <a:rPr lang="en-US" sz="2400" baseline="3000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percentile is a value such that p percent of the measurements fall at or below the value and (100-p) percent of the measurements fall at or above the value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first quartile Q</a:t>
            </a:r>
            <a:r>
              <a:rPr lang="en-US" sz="2400" b="1" baseline="-2500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is the 25th percentile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second quartile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(or median) 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M</a:t>
            </a:r>
            <a:r>
              <a:rPr lang="en-US" sz="2400" b="1" baseline="-25000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is the 50th percentile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third quartile Q</a:t>
            </a:r>
            <a:r>
              <a:rPr lang="en-US" sz="2400" b="1" baseline="-25000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is the 75th percentile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interquartile range IQR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is Q</a:t>
            </a:r>
            <a:r>
              <a:rPr lang="en-US" sz="2400" baseline="-25000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- Q</a:t>
            </a:r>
            <a:r>
              <a:rPr lang="en-US" sz="2400" baseline="-25000"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Example: Quartiles</a:t>
            </a:r>
          </a:p>
        </p:txBody>
      </p:sp>
      <p:sp>
        <p:nvSpPr>
          <p:cNvPr id="4239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083C15C2-1B55-4B47-8C94-C317FDEB332F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23939" name="Rectangle 21"/>
          <p:cNvSpPr>
            <a:spLocks noChangeArrowheads="1"/>
          </p:cNvSpPr>
          <p:nvPr/>
        </p:nvSpPr>
        <p:spPr bwMode="auto">
          <a:xfrm>
            <a:off x="742950" y="1905000"/>
            <a:ext cx="7769225" cy="1001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20 customer satisfaction ratings: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1 3 5 5 7 8 8 8 8 8 8 9 9 9 9 9 10 10 10 10</a:t>
            </a:r>
          </a:p>
        </p:txBody>
      </p:sp>
      <p:grpSp>
        <p:nvGrpSpPr>
          <p:cNvPr id="106518" name="Group 22"/>
          <p:cNvGrpSpPr>
            <a:grpSpLocks/>
          </p:cNvGrpSpPr>
          <p:nvPr/>
        </p:nvGrpSpPr>
        <p:grpSpPr bwMode="auto">
          <a:xfrm>
            <a:off x="3040063" y="2428875"/>
            <a:ext cx="2354262" cy="2333625"/>
            <a:chOff x="1924" y="1745"/>
            <a:chExt cx="1483" cy="1470"/>
          </a:xfrm>
        </p:grpSpPr>
        <p:sp>
          <p:nvSpPr>
            <p:cNvPr id="423950" name="Oval 23"/>
            <p:cNvSpPr>
              <a:spLocks noChangeArrowheads="1"/>
            </p:cNvSpPr>
            <p:nvPr/>
          </p:nvSpPr>
          <p:spPr bwMode="auto">
            <a:xfrm>
              <a:off x="2434" y="1745"/>
              <a:ext cx="305" cy="34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3951" name="Rectangle 24"/>
            <p:cNvSpPr>
              <a:spLocks noChangeArrowheads="1"/>
            </p:cNvSpPr>
            <p:nvPr/>
          </p:nvSpPr>
          <p:spPr bwMode="auto">
            <a:xfrm>
              <a:off x="1924" y="2929"/>
              <a:ext cx="148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M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</a:rPr>
                <a:t>d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 = (8+8)/2 = 8</a:t>
              </a:r>
            </a:p>
          </p:txBody>
        </p:sp>
        <p:sp>
          <p:nvSpPr>
            <p:cNvPr id="423952" name="Line 25"/>
            <p:cNvSpPr>
              <a:spLocks noChangeShapeType="1"/>
            </p:cNvSpPr>
            <p:nvPr/>
          </p:nvSpPr>
          <p:spPr bwMode="auto">
            <a:xfrm>
              <a:off x="2592" y="2275"/>
              <a:ext cx="0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22" name="Group 26"/>
          <p:cNvGrpSpPr>
            <a:grpSpLocks/>
          </p:cNvGrpSpPr>
          <p:nvPr/>
        </p:nvGrpSpPr>
        <p:grpSpPr bwMode="auto">
          <a:xfrm>
            <a:off x="598488" y="2352675"/>
            <a:ext cx="2830512" cy="3057525"/>
            <a:chOff x="480" y="1482"/>
            <a:chExt cx="1783" cy="1926"/>
          </a:xfrm>
        </p:grpSpPr>
        <p:sp>
          <p:nvSpPr>
            <p:cNvPr id="423947" name="Oval 27"/>
            <p:cNvSpPr>
              <a:spLocks noChangeArrowheads="1"/>
            </p:cNvSpPr>
            <p:nvPr/>
          </p:nvSpPr>
          <p:spPr bwMode="auto">
            <a:xfrm>
              <a:off x="1952" y="1482"/>
              <a:ext cx="311" cy="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3948" name="Rectangle 28"/>
            <p:cNvSpPr>
              <a:spLocks noChangeArrowheads="1"/>
            </p:cNvSpPr>
            <p:nvPr/>
          </p:nvSpPr>
          <p:spPr bwMode="auto">
            <a:xfrm>
              <a:off x="480" y="3122"/>
              <a:ext cx="155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Q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</a:rPr>
                <a:t>1  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= (7+8)/2 = 7.5</a:t>
              </a:r>
            </a:p>
          </p:txBody>
        </p:sp>
        <p:sp>
          <p:nvSpPr>
            <p:cNvPr id="423949" name="Line 29"/>
            <p:cNvSpPr>
              <a:spLocks noChangeShapeType="1"/>
            </p:cNvSpPr>
            <p:nvPr/>
          </p:nvSpPr>
          <p:spPr bwMode="auto">
            <a:xfrm flipV="1">
              <a:off x="1392" y="1968"/>
              <a:ext cx="624" cy="11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26" name="Group 30"/>
          <p:cNvGrpSpPr>
            <a:grpSpLocks/>
          </p:cNvGrpSpPr>
          <p:nvPr/>
        </p:nvGrpSpPr>
        <p:grpSpPr bwMode="auto">
          <a:xfrm>
            <a:off x="5446713" y="3124200"/>
            <a:ext cx="2295525" cy="2209800"/>
            <a:chOff x="3552" y="1968"/>
            <a:chExt cx="1446" cy="1392"/>
          </a:xfrm>
        </p:grpSpPr>
        <p:sp>
          <p:nvSpPr>
            <p:cNvPr id="423945" name="Rectangle 31"/>
            <p:cNvSpPr>
              <a:spLocks noChangeArrowheads="1"/>
            </p:cNvSpPr>
            <p:nvPr/>
          </p:nvSpPr>
          <p:spPr bwMode="auto">
            <a:xfrm>
              <a:off x="3552" y="3074"/>
              <a:ext cx="144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Q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  = (9+9)/2 = 9</a:t>
              </a:r>
            </a:p>
          </p:txBody>
        </p:sp>
        <p:sp>
          <p:nvSpPr>
            <p:cNvPr id="423946" name="Line 33"/>
            <p:cNvSpPr>
              <a:spLocks noChangeShapeType="1"/>
            </p:cNvSpPr>
            <p:nvPr/>
          </p:nvSpPr>
          <p:spPr bwMode="auto">
            <a:xfrm>
              <a:off x="3648" y="1968"/>
              <a:ext cx="672" cy="10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0" name="Rectangle 34"/>
          <p:cNvSpPr>
            <a:spLocks noChangeArrowheads="1"/>
          </p:cNvSpPr>
          <p:nvPr/>
        </p:nvSpPr>
        <p:spPr bwMode="auto">
          <a:xfrm>
            <a:off x="2266950" y="5715000"/>
            <a:ext cx="39004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IQR = Q</a:t>
            </a:r>
            <a:r>
              <a:rPr lang="en-US" sz="2400" baseline="-250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Q</a:t>
            </a:r>
            <a:r>
              <a:rPr lang="en-US" sz="2400" baseline="-25000">
                <a:solidFill>
                  <a:schemeClr val="tx1"/>
                </a:solidFill>
                <a:latin typeface="Times New Roman" pitchFamily="18" charset="0"/>
              </a:rPr>
              <a:t>1 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= 9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7.5 = 1.5</a:t>
            </a:r>
          </a:p>
        </p:txBody>
      </p:sp>
      <p:sp>
        <p:nvSpPr>
          <p:cNvPr id="423944" name="Oval 27"/>
          <p:cNvSpPr>
            <a:spLocks noChangeArrowheads="1"/>
          </p:cNvSpPr>
          <p:nvPr/>
        </p:nvSpPr>
        <p:spPr bwMode="auto">
          <a:xfrm>
            <a:off x="5221288" y="2362200"/>
            <a:ext cx="474662" cy="635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3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Box-and-Whiskers Plots</a:t>
            </a:r>
          </a:p>
        </p:txBody>
      </p:sp>
      <p:sp>
        <p:nvSpPr>
          <p:cNvPr id="425986" name="Rectangle 3"/>
          <p:cNvSpPr>
            <a:spLocks noGrp="1" noChangeArrowheads="1"/>
          </p:cNvSpPr>
          <p:nvPr>
            <p:ph idx="1"/>
          </p:nvPr>
        </p:nvSpPr>
        <p:spPr>
          <a:xfrm>
            <a:off x="693738" y="1296988"/>
            <a:ext cx="7607300" cy="5368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box portion of the plot plots the: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first quartile, Q</a:t>
            </a:r>
            <a:r>
              <a:rPr lang="en-US" baseline="-25000" smtClean="0"/>
              <a:t>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median, M</a:t>
            </a:r>
            <a:r>
              <a:rPr lang="en-US" baseline="-25000" smtClean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third quartile, Q</a:t>
            </a:r>
            <a:r>
              <a:rPr lang="en-US" baseline="-25000" smtClean="0"/>
              <a:t>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inner fences, located 1.5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smtClean="0"/>
              <a:t>IQR away from the quartiles: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= Q</a:t>
            </a:r>
            <a:r>
              <a:rPr lang="en-US" baseline="-25000" smtClean="0"/>
              <a:t>1</a:t>
            </a:r>
            <a:r>
              <a:rPr lang="en-US" smtClean="0"/>
              <a:t> – (1.5 </a:t>
            </a:r>
            <a:r>
              <a:rPr lang="en-US" smtClean="0">
                <a:sym typeface="Symbol" pitchFamily="18" charset="2"/>
              </a:rPr>
              <a:t> </a:t>
            </a:r>
            <a:r>
              <a:rPr lang="en-US" smtClean="0"/>
              <a:t>IQR)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= Q</a:t>
            </a:r>
            <a:r>
              <a:rPr lang="en-US" baseline="-25000" smtClean="0"/>
              <a:t>3</a:t>
            </a:r>
            <a:r>
              <a:rPr lang="en-US" smtClean="0"/>
              <a:t> + (1.5 </a:t>
            </a:r>
            <a:r>
              <a:rPr lang="en-US" smtClean="0">
                <a:sym typeface="Symbol" pitchFamily="18" charset="2"/>
              </a:rPr>
              <a:t> </a:t>
            </a:r>
            <a:r>
              <a:rPr lang="en-US" smtClean="0"/>
              <a:t>IQR)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outer fences, located 3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smtClean="0"/>
              <a:t>IQR away from the quartiles: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= Q</a:t>
            </a:r>
            <a:r>
              <a:rPr lang="en-US" baseline="-25000" smtClean="0"/>
              <a:t>1</a:t>
            </a:r>
            <a:r>
              <a:rPr lang="en-US" smtClean="0"/>
              <a:t> – (3 </a:t>
            </a:r>
            <a:r>
              <a:rPr lang="en-US" smtClean="0">
                <a:sym typeface="Symbol" pitchFamily="18" charset="2"/>
              </a:rPr>
              <a:t> </a:t>
            </a:r>
            <a:r>
              <a:rPr lang="en-US" smtClean="0"/>
              <a:t>IQR)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= Q</a:t>
            </a:r>
            <a:r>
              <a:rPr lang="en-US" baseline="-25000" smtClean="0"/>
              <a:t>3</a:t>
            </a:r>
            <a:r>
              <a:rPr lang="en-US" smtClean="0"/>
              <a:t> + (3 </a:t>
            </a:r>
            <a:r>
              <a:rPr lang="en-US" smtClean="0">
                <a:sym typeface="Symbol" pitchFamily="18" charset="2"/>
              </a:rPr>
              <a:t> </a:t>
            </a:r>
            <a:r>
              <a:rPr lang="en-US" smtClean="0"/>
              <a:t>IQR)</a:t>
            </a:r>
          </a:p>
        </p:txBody>
      </p:sp>
      <p:sp>
        <p:nvSpPr>
          <p:cNvPr id="425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3A2154E6-4B74-4E97-B551-C67D40897732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Box-and-Whiskers Plots</a:t>
            </a:r>
            <a:r>
              <a:rPr lang="en-US" sz="2400"/>
              <a:t> Continued</a:t>
            </a:r>
          </a:p>
        </p:txBody>
      </p:sp>
      <p:sp>
        <p:nvSpPr>
          <p:cNvPr id="428034" name="Rectangle 3"/>
          <p:cNvSpPr>
            <a:spLocks noGrp="1" noChangeArrowheads="1"/>
          </p:cNvSpPr>
          <p:nvPr>
            <p:ph idx="1"/>
          </p:nvPr>
        </p:nvSpPr>
        <p:spPr>
          <a:xfrm>
            <a:off x="601663" y="922338"/>
            <a:ext cx="7621587" cy="4835525"/>
          </a:xfrm>
        </p:spPr>
        <p:txBody>
          <a:bodyPr/>
          <a:lstStyle/>
          <a:p>
            <a:pPr eaLnBrk="1" hangingPunct="1"/>
            <a:r>
              <a:rPr lang="en-US" smtClean="0"/>
              <a:t>The “whiskers” are dashed lines that plot the range of the data</a:t>
            </a:r>
          </a:p>
          <a:p>
            <a:pPr lvl="1" eaLnBrk="1" hangingPunct="1"/>
            <a:r>
              <a:rPr lang="en-US" sz="2400" smtClean="0"/>
              <a:t>A dashed line is drawn from the box below Q</a:t>
            </a:r>
            <a:r>
              <a:rPr lang="en-US" sz="2400" baseline="-25000" smtClean="0"/>
              <a:t>1</a:t>
            </a:r>
            <a:r>
              <a:rPr lang="en-US" sz="2400" smtClean="0"/>
              <a:t> down to the smallest measurement that is greater than the lower inner fence</a:t>
            </a:r>
          </a:p>
          <a:p>
            <a:pPr lvl="1" eaLnBrk="1" hangingPunct="1"/>
            <a:r>
              <a:rPr lang="en-US" sz="2400" smtClean="0"/>
              <a:t>Another dashed line is drawn from the box above Q</a:t>
            </a:r>
            <a:r>
              <a:rPr lang="en-US" sz="2400" baseline="-25000" smtClean="0"/>
              <a:t>3</a:t>
            </a:r>
            <a:r>
              <a:rPr lang="en-US" sz="2400" smtClean="0"/>
              <a:t> up to the largest measurement that is less than the upper inner fence </a:t>
            </a:r>
          </a:p>
          <a:p>
            <a:pPr eaLnBrk="1" hangingPunct="1"/>
            <a:r>
              <a:rPr lang="en-US" u="sng" smtClean="0"/>
              <a:t>Note</a:t>
            </a:r>
            <a:r>
              <a:rPr lang="en-US" smtClean="0"/>
              <a:t>: The smallest value, Q</a:t>
            </a:r>
            <a:r>
              <a:rPr lang="en-US" baseline="-25000" smtClean="0"/>
              <a:t>1</a:t>
            </a:r>
            <a:r>
              <a:rPr lang="en-US" smtClean="0"/>
              <a:t>, M</a:t>
            </a:r>
            <a:r>
              <a:rPr lang="en-US" baseline="-25000" smtClean="0"/>
              <a:t>d</a:t>
            </a:r>
            <a:r>
              <a:rPr lang="en-US" smtClean="0"/>
              <a:t>, Q</a:t>
            </a:r>
            <a:r>
              <a:rPr lang="en-US" baseline="-25000" smtClean="0"/>
              <a:t>3</a:t>
            </a:r>
            <a:r>
              <a:rPr lang="en-US" smtClean="0"/>
              <a:t>, and the largest value are sometimes referred to as the five number summary</a:t>
            </a:r>
            <a:endParaRPr lang="en-US" baseline="-25000" smtClean="0"/>
          </a:p>
        </p:txBody>
      </p:sp>
      <p:sp>
        <p:nvSpPr>
          <p:cNvPr id="428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32C215AA-3F34-4C87-A8DE-B2251CFDD079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Outliers</a:t>
            </a:r>
          </a:p>
        </p:txBody>
      </p:sp>
      <p:sp>
        <p:nvSpPr>
          <p:cNvPr id="430082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922338"/>
            <a:ext cx="7559675" cy="5561012"/>
          </a:xfrm>
        </p:spPr>
        <p:txBody>
          <a:bodyPr/>
          <a:lstStyle/>
          <a:p>
            <a:pPr eaLnBrk="1" hangingPunct="1"/>
            <a:r>
              <a:rPr lang="en-US" smtClean="0"/>
              <a:t>Outliers are measurements that are very different from most of the other measurements</a:t>
            </a:r>
          </a:p>
          <a:p>
            <a:pPr lvl="1" eaLnBrk="1" hangingPunct="1"/>
            <a:r>
              <a:rPr lang="en-US" sz="2400" smtClean="0"/>
              <a:t>They are referred to as outliers because they are either very much larger or very much smaller than most of the other measurements</a:t>
            </a:r>
          </a:p>
          <a:p>
            <a:pPr eaLnBrk="1" hangingPunct="1"/>
            <a:r>
              <a:rPr lang="en-US" smtClean="0"/>
              <a:t>Outliers lie beyond the fences of the box-and-whiskers plot</a:t>
            </a:r>
          </a:p>
          <a:p>
            <a:pPr lvl="1" eaLnBrk="1" hangingPunct="1"/>
            <a:r>
              <a:rPr lang="en-US" sz="2400" smtClean="0"/>
              <a:t>Measurements between the inner and outer fences are </a:t>
            </a:r>
            <a:r>
              <a:rPr lang="en-US" sz="2400" b="1" smtClean="0"/>
              <a:t>mild</a:t>
            </a:r>
            <a:r>
              <a:rPr lang="en-US" sz="2400" smtClean="0"/>
              <a:t> outliers</a:t>
            </a:r>
          </a:p>
          <a:p>
            <a:pPr lvl="1" eaLnBrk="1" hangingPunct="1"/>
            <a:r>
              <a:rPr lang="en-US" sz="2400" smtClean="0"/>
              <a:t>Measurements beyond the outer fences are </a:t>
            </a:r>
            <a:r>
              <a:rPr lang="en-US" sz="2400" b="1" smtClean="0"/>
              <a:t>severe</a:t>
            </a:r>
            <a:r>
              <a:rPr lang="en-US" sz="2400" smtClean="0"/>
              <a:t> outliers</a:t>
            </a:r>
          </a:p>
        </p:txBody>
      </p:sp>
      <p:sp>
        <p:nvSpPr>
          <p:cNvPr id="430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297B2C90-DA8D-4BA5-9666-DDD554F28960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3008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/>
              <a:t>Box-and-Whiskers Plots</a:t>
            </a:r>
          </a:p>
        </p:txBody>
      </p:sp>
      <p:sp>
        <p:nvSpPr>
          <p:cNvPr id="4321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48B2396F-7E31-4332-831F-468B845C72BA}" type="slidenum">
              <a:rPr lang="en-US" smtClean="0"/>
              <a:pPr/>
              <a:t>59</a:t>
            </a:fld>
            <a:endParaRPr lang="en-US" smtClean="0"/>
          </a:p>
        </p:txBody>
      </p:sp>
      <p:pic>
        <p:nvPicPr>
          <p:cNvPr id="432131" name="Picture 5" descr="boxwhisker rating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463" y="1008063"/>
            <a:ext cx="6192837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Stem Leaf: </a:t>
            </a:r>
            <a:r>
              <a:rPr lang="en-US" dirty="0" smtClean="0"/>
              <a:t>Cellular Usage</a:t>
            </a:r>
            <a:endParaRPr lang="en-US" dirty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E6047A70-81B2-41CB-A558-75EF493EF04B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7651" name="Picture 9" descr="figure 2.1 cellul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1428750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Describing Qualitative Data</a:t>
            </a:r>
            <a:endParaRPr lang="en-US" dirty="0"/>
          </a:p>
        </p:txBody>
      </p:sp>
      <p:sp>
        <p:nvSpPr>
          <p:cNvPr id="434178" name="Content Placeholder 3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Bar charts and pie charts are convenient ways to summarize the percentages of population units that are contained in different categories</a:t>
            </a:r>
          </a:p>
          <a:p>
            <a:pPr eaLnBrk="1" hangingPunct="1"/>
            <a:endParaRPr lang="en-US" smtClean="0"/>
          </a:p>
        </p:txBody>
      </p:sp>
      <p:sp>
        <p:nvSpPr>
          <p:cNvPr id="43417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F139B9E2-3520-41E8-8EA2-149EF8C6D70A}" type="slidenum">
              <a:rPr lang="en-US" smtClean="0"/>
              <a:pPr/>
              <a:t>60</a:t>
            </a:fld>
            <a:endParaRPr lang="en-US" smtClean="0"/>
          </a:p>
        </p:txBody>
      </p:sp>
      <p:pic>
        <p:nvPicPr>
          <p:cNvPr id="4341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2449513"/>
            <a:ext cx="79375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 dirty="0"/>
              <a:t>Population and Sample Proportions</a:t>
            </a:r>
          </a:p>
        </p:txBody>
      </p:sp>
      <p:sp>
        <p:nvSpPr>
          <p:cNvPr id="12904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09D38787-B355-47AB-A131-1B23BA78D46F}" type="slidenum">
              <a:rPr lang="en-US" smtClean="0"/>
              <a:pPr/>
              <a:t>61</a:t>
            </a:fld>
            <a:endParaRPr lang="en-US" smtClean="0"/>
          </a:p>
        </p:txBody>
      </p:sp>
      <p:grpSp>
        <p:nvGrpSpPr>
          <p:cNvPr id="129046" name="Group 24"/>
          <p:cNvGrpSpPr>
            <a:grpSpLocks/>
          </p:cNvGrpSpPr>
          <p:nvPr/>
        </p:nvGrpSpPr>
        <p:grpSpPr bwMode="auto">
          <a:xfrm>
            <a:off x="733425" y="1296988"/>
            <a:ext cx="7943850" cy="4562475"/>
            <a:chOff x="720" y="1207"/>
            <a:chExt cx="5004" cy="2874"/>
          </a:xfrm>
        </p:grpSpPr>
        <p:sp>
          <p:nvSpPr>
            <p:cNvPr id="129047" name="Rectangle 6"/>
            <p:cNvSpPr>
              <a:spLocks noChangeArrowheads="1"/>
            </p:cNvSpPr>
            <p:nvPr/>
          </p:nvSpPr>
          <p:spPr bwMode="auto">
            <a:xfrm>
              <a:off x="975" y="1207"/>
              <a:ext cx="254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Population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…,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N</a:t>
              </a:r>
              <a:endParaRPr lang="en-US" sz="24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129048" name="Group 20"/>
            <p:cNvGrpSpPr>
              <a:grpSpLocks/>
            </p:cNvGrpSpPr>
            <p:nvPr/>
          </p:nvGrpSpPr>
          <p:grpSpPr bwMode="auto">
            <a:xfrm>
              <a:off x="720" y="1565"/>
              <a:ext cx="2128" cy="1380"/>
              <a:chOff x="720" y="1565"/>
              <a:chExt cx="2128" cy="1380"/>
            </a:xfrm>
          </p:grpSpPr>
          <p:graphicFrame>
            <p:nvGraphicFramePr>
              <p:cNvPr id="129028" name="Object 4"/>
              <p:cNvGraphicFramePr>
                <a:graphicFrameLocks/>
              </p:cNvGraphicFramePr>
              <p:nvPr/>
            </p:nvGraphicFramePr>
            <p:xfrm>
              <a:off x="720" y="1565"/>
              <a:ext cx="1875" cy="1080"/>
            </p:xfrm>
            <a:graphic>
              <a:graphicData uri="http://schemas.openxmlformats.org/presentationml/2006/ole">
                <p:oleObj spid="_x0000_s129028" name="Clip" r:id="rId4" imgW="3657600" imgH="2046240" progId="">
                  <p:embed/>
                </p:oleObj>
              </a:graphicData>
            </a:graphic>
          </p:graphicFrame>
          <p:sp>
            <p:nvSpPr>
              <p:cNvPr id="129055" name="Rectangle 7"/>
              <p:cNvSpPr>
                <a:spLocks noChangeArrowheads="1"/>
              </p:cNvSpPr>
              <p:nvPr/>
            </p:nvSpPr>
            <p:spPr bwMode="auto">
              <a:xfrm>
                <a:off x="1468" y="1877"/>
                <a:ext cx="382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i="1">
                    <a:solidFill>
                      <a:srgbClr val="010000"/>
                    </a:solidFill>
                  </a:rPr>
                  <a:t>p</a:t>
                </a:r>
              </a:p>
            </p:txBody>
          </p:sp>
          <p:sp>
            <p:nvSpPr>
              <p:cNvPr id="129056" name="Rectangle 8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191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>
                    <a:solidFill>
                      <a:schemeClr val="tx1"/>
                    </a:solidFill>
                    <a:latin typeface="Calibri" pitchFamily="34" charset="0"/>
                  </a:rPr>
                  <a:t>Population Proportion</a:t>
                </a:r>
              </a:p>
            </p:txBody>
          </p:sp>
        </p:grpSp>
        <p:sp>
          <p:nvSpPr>
            <p:cNvPr id="129049" name="AutoShape 5"/>
            <p:cNvSpPr>
              <a:spLocks noChangeArrowheads="1"/>
            </p:cNvSpPr>
            <p:nvPr/>
          </p:nvSpPr>
          <p:spPr bwMode="auto">
            <a:xfrm>
              <a:off x="2376" y="1839"/>
              <a:ext cx="1278" cy="336"/>
            </a:xfrm>
            <a:prstGeom prst="rightArrow">
              <a:avLst>
                <a:gd name="adj1" fmla="val 50000"/>
                <a:gd name="adj2" fmla="val 250014"/>
              </a:avLst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129037" name="Object 13"/>
            <p:cNvGraphicFramePr>
              <a:graphicFrameLocks noChangeAspect="1"/>
            </p:cNvGraphicFramePr>
            <p:nvPr/>
          </p:nvGraphicFramePr>
          <p:xfrm>
            <a:off x="3840" y="1615"/>
            <a:ext cx="1370" cy="790"/>
          </p:xfrm>
          <a:graphic>
            <a:graphicData uri="http://schemas.openxmlformats.org/presentationml/2006/ole">
              <p:oleObj spid="_x0000_s129037" name="Clip" r:id="rId5" imgW="3657600" imgH="2046240" progId="">
                <p:embed/>
              </p:oleObj>
            </a:graphicData>
          </a:graphic>
        </p:graphicFrame>
        <p:sp>
          <p:nvSpPr>
            <p:cNvPr id="129050" name="Rectangle 9"/>
            <p:cNvSpPr>
              <a:spLocks noChangeArrowheads="1"/>
            </p:cNvSpPr>
            <p:nvPr/>
          </p:nvSpPr>
          <p:spPr bwMode="auto">
            <a:xfrm>
              <a:off x="3744" y="1253"/>
              <a:ext cx="177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Sample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, …, </a:t>
              </a:r>
              <a:r>
                <a:rPr lang="en-US" sz="2400" i="1">
                  <a:solidFill>
                    <a:schemeClr val="tx1"/>
                  </a:solidFill>
                  <a:latin typeface="Calibri" pitchFamily="34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Calibri" pitchFamily="34" charset="0"/>
                </a:rPr>
                <a:t>n</a:t>
              </a:r>
              <a:endParaRPr lang="en-US" sz="24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9051" name="Rectangle 10"/>
            <p:cNvSpPr>
              <a:spLocks noChangeArrowheads="1"/>
            </p:cNvSpPr>
            <p:nvPr/>
          </p:nvSpPr>
          <p:spPr bwMode="auto">
            <a:xfrm>
              <a:off x="3773" y="2549"/>
              <a:ext cx="172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Sample Proportion</a:t>
              </a:r>
            </a:p>
          </p:txBody>
        </p:sp>
        <p:graphicFrame>
          <p:nvGraphicFramePr>
            <p:cNvPr id="129042" name="Object 18"/>
            <p:cNvGraphicFramePr>
              <a:graphicFrameLocks noChangeAspect="1"/>
            </p:cNvGraphicFramePr>
            <p:nvPr/>
          </p:nvGraphicFramePr>
          <p:xfrm>
            <a:off x="4121" y="2874"/>
            <a:ext cx="928" cy="840"/>
          </p:xfrm>
          <a:graphic>
            <a:graphicData uri="http://schemas.openxmlformats.org/presentationml/2006/ole">
              <p:oleObj spid="_x0000_s129042" name="Equation" r:id="rId6" imgW="672840" imgH="609480" progId="Equation.3">
                <p:embed/>
              </p:oleObj>
            </a:graphicData>
          </a:graphic>
        </p:graphicFrame>
        <p:graphicFrame>
          <p:nvGraphicFramePr>
            <p:cNvPr id="129043" name="Object 19"/>
            <p:cNvGraphicFramePr>
              <a:graphicFrameLocks noChangeAspect="1"/>
            </p:cNvGraphicFramePr>
            <p:nvPr/>
          </p:nvGraphicFramePr>
          <p:xfrm>
            <a:off x="4361" y="1836"/>
            <a:ext cx="267" cy="324"/>
          </p:xfrm>
          <a:graphic>
            <a:graphicData uri="http://schemas.openxmlformats.org/presentationml/2006/ole">
              <p:oleObj spid="_x0000_s129043" name="Equation" r:id="rId7" imgW="177480" imgH="215640" progId="Equation.3">
                <p:embed/>
              </p:oleObj>
            </a:graphicData>
          </a:graphic>
        </p:graphicFrame>
        <p:grpSp>
          <p:nvGrpSpPr>
            <p:cNvPr id="129052" name="Group 23"/>
            <p:cNvGrpSpPr>
              <a:grpSpLocks/>
            </p:cNvGrpSpPr>
            <p:nvPr/>
          </p:nvGrpSpPr>
          <p:grpSpPr bwMode="auto">
            <a:xfrm>
              <a:off x="3629" y="3799"/>
              <a:ext cx="2095" cy="282"/>
              <a:chOff x="3497" y="3799"/>
              <a:chExt cx="2095" cy="282"/>
            </a:xfrm>
          </p:grpSpPr>
          <p:sp>
            <p:nvSpPr>
              <p:cNvPr id="129039" name="Rectangle 15"/>
              <p:cNvSpPr>
                <a:spLocks noChangeArrowheads="1"/>
              </p:cNvSpPr>
              <p:nvPr/>
            </p:nvSpPr>
            <p:spPr bwMode="auto">
              <a:xfrm>
                <a:off x="3497" y="3833"/>
                <a:ext cx="2095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000" i="1" dirty="0">
                    <a:solidFill>
                      <a:schemeClr val="tx1"/>
                    </a:solidFill>
                    <a:latin typeface="+mn-lt"/>
                  </a:rPr>
                  <a:t>p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is the point estimate of </a:t>
                </a:r>
                <a:r>
                  <a:rPr lang="en-US" sz="2000" i="1" dirty="0">
                    <a:solidFill>
                      <a:schemeClr val="tx1"/>
                    </a:solidFill>
                    <a:latin typeface="+mn-lt"/>
                  </a:rPr>
                  <a:t>p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9054" name="Text Box 22"/>
              <p:cNvSpPr txBox="1">
                <a:spLocks noChangeArrowheads="1"/>
              </p:cNvSpPr>
              <p:nvPr/>
            </p:nvSpPr>
            <p:spPr bwMode="auto">
              <a:xfrm>
                <a:off x="3500" y="3799"/>
                <a:ext cx="184" cy="23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006600"/>
                    </a:solidFill>
                    <a:latin typeface="Times New Roman" pitchFamily="18" charset="0"/>
                  </a:rPr>
                  <a:t>^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Example: Sample Proportion</a:t>
            </a:r>
          </a:p>
        </p:txBody>
      </p:sp>
      <p:sp>
        <p:nvSpPr>
          <p:cNvPr id="11469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6631889E-5EAC-420A-94DC-30F854D906C1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14698" name="Rectangle 5"/>
          <p:cNvSpPr>
            <a:spLocks noChangeArrowheads="1"/>
          </p:cNvSpPr>
          <p:nvPr/>
        </p:nvSpPr>
        <p:spPr bwMode="auto">
          <a:xfrm>
            <a:off x="638175" y="979488"/>
            <a:ext cx="7335838" cy="2503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Example 2.11: Marketing Ethics Case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	117 out of 205 marketing researchers disapproved 	of action taken in a hypothetical scenario</a:t>
            </a:r>
          </a:p>
          <a:p>
            <a:pPr eaLnBrk="0" hangingPunct="0">
              <a:spcBef>
                <a:spcPct val="50000"/>
              </a:spcBef>
              <a:buClr>
                <a:schemeClr val="bg2"/>
              </a:buClr>
              <a:buFont typeface="Arial" charset="0"/>
              <a:buChar char="•"/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  Make an inference about the population of marketing        researchers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4699" name="Rectangle 6"/>
          <p:cNvSpPr>
            <a:spLocks noChangeArrowheads="1"/>
          </p:cNvSpPr>
          <p:nvPr/>
        </p:nvSpPr>
        <p:spPr bwMode="auto">
          <a:xfrm>
            <a:off x="652463" y="3457575"/>
            <a:ext cx="7313612" cy="1001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latin typeface="Calibri" pitchFamily="34" charset="0"/>
              </a:rPr>
              <a:t>X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= 117, number of researches who disapprove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= 205, number of researchers surveyed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Sample Proportion:</a:t>
            </a:r>
          </a:p>
        </p:txBody>
      </p:sp>
      <p:graphicFrame>
        <p:nvGraphicFramePr>
          <p:cNvPr id="114695" name="Object 7"/>
          <p:cNvGraphicFramePr>
            <a:graphicFrameLocks/>
          </p:cNvGraphicFramePr>
          <p:nvPr/>
        </p:nvGraphicFramePr>
        <p:xfrm>
          <a:off x="3894138" y="4568825"/>
          <a:ext cx="2287587" cy="844550"/>
        </p:xfrm>
        <a:graphic>
          <a:graphicData uri="http://schemas.openxmlformats.org/presentationml/2006/ole">
            <p:oleObj spid="_x0000_s114695" name="Equation" r:id="rId4" imgW="1193760" imgH="393480" progId="Equation.3">
              <p:embed/>
            </p:oleObj>
          </a:graphicData>
        </a:graphic>
      </p:graphicFrame>
      <p:sp>
        <p:nvSpPr>
          <p:cNvPr id="114700" name="TextBox 6"/>
          <p:cNvSpPr txBox="1">
            <a:spLocks noChangeArrowheads="1"/>
          </p:cNvSpPr>
          <p:nvPr/>
        </p:nvSpPr>
        <p:spPr bwMode="auto">
          <a:xfrm>
            <a:off x="947738" y="5486400"/>
            <a:ext cx="76184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This point estimate says we estimate that p, the proportion 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of all marketing researchers who disapprove is 0.57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Pareto Chart</a:t>
            </a:r>
          </a:p>
        </p:txBody>
      </p:sp>
      <p:sp>
        <p:nvSpPr>
          <p:cNvPr id="4392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1AB1795D-750C-4BEF-A1BF-90C0F81CDF10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439299" name="Rectangle 2"/>
          <p:cNvSpPr>
            <a:spLocks noChangeArrowheads="1"/>
          </p:cNvSpPr>
          <p:nvPr/>
        </p:nvSpPr>
        <p:spPr bwMode="auto">
          <a:xfrm>
            <a:off x="32766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9300" name="Text Box 5"/>
          <p:cNvSpPr txBox="1">
            <a:spLocks noChangeArrowheads="1"/>
          </p:cNvSpPr>
          <p:nvPr/>
        </p:nvSpPr>
        <p:spPr bwMode="auto">
          <a:xfrm>
            <a:off x="1141413" y="1827213"/>
            <a:ext cx="4208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Pareto Chart of Labeling Defects</a:t>
            </a:r>
          </a:p>
        </p:txBody>
      </p:sp>
      <p:sp>
        <p:nvSpPr>
          <p:cNvPr id="439301" name="Text Box 10"/>
          <p:cNvSpPr txBox="1">
            <a:spLocks noChangeArrowheads="1"/>
          </p:cNvSpPr>
          <p:nvPr/>
        </p:nvSpPr>
        <p:spPr bwMode="auto">
          <a:xfrm>
            <a:off x="1141413" y="1296988"/>
            <a:ext cx="61245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Pareto Principle: The “vital few” versus the “trivial many”</a:t>
            </a:r>
          </a:p>
        </p:txBody>
      </p:sp>
      <p:pic>
        <p:nvPicPr>
          <p:cNvPr id="4393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2322513"/>
            <a:ext cx="67405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Scatter Plots</a:t>
            </a:r>
          </a:p>
        </p:txBody>
      </p:sp>
      <p:sp>
        <p:nvSpPr>
          <p:cNvPr id="4413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B91686DC-4288-48BD-A5E6-017E682933A3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441347" name="Rectangle 2"/>
          <p:cNvSpPr>
            <a:spLocks noChangeArrowheads="1"/>
          </p:cNvSpPr>
          <p:nvPr/>
        </p:nvSpPr>
        <p:spPr bwMode="auto">
          <a:xfrm>
            <a:off x="32766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635000" y="1379538"/>
            <a:ext cx="749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Viscosity vs. Amount of Chemical in a certain bulk product</a:t>
            </a:r>
          </a:p>
        </p:txBody>
      </p:sp>
      <p:sp>
        <p:nvSpPr>
          <p:cNvPr id="441349" name="Text Box 9"/>
          <p:cNvSpPr txBox="1">
            <a:spLocks noChangeArrowheads="1"/>
          </p:cNvSpPr>
          <p:nvPr/>
        </p:nvSpPr>
        <p:spPr bwMode="auto">
          <a:xfrm>
            <a:off x="615950" y="944563"/>
            <a:ext cx="6815138" cy="461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Visualize the data to see patterns, especially “trends”</a:t>
            </a:r>
          </a:p>
        </p:txBody>
      </p:sp>
      <p:pic>
        <p:nvPicPr>
          <p:cNvPr id="4413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855788"/>
            <a:ext cx="43624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13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4450" y="4019550"/>
            <a:ext cx="45878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600" dirty="0"/>
              <a:t>Misleading Graphs and Charts:</a:t>
            </a:r>
            <a:br>
              <a:rPr lang="en-US" sz="3600" dirty="0"/>
            </a:br>
            <a:r>
              <a:rPr lang="en-US" sz="2400" dirty="0"/>
              <a:t>Scale Break</a:t>
            </a:r>
          </a:p>
        </p:txBody>
      </p:sp>
      <p:pic>
        <p:nvPicPr>
          <p:cNvPr id="443394" name="Content Placeholder 11" descr="misleading bar 2.3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0" y="2416175"/>
            <a:ext cx="7924800" cy="3302000"/>
          </a:xfrm>
        </p:spPr>
      </p:pic>
      <p:sp>
        <p:nvSpPr>
          <p:cNvPr id="4433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B3EEEFBE-7B20-4DE9-8468-A41F7F46B63F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43396" name="Text Box 3"/>
          <p:cNvSpPr txBox="1">
            <a:spLocks noChangeArrowheads="1"/>
          </p:cNvSpPr>
          <p:nvPr/>
        </p:nvSpPr>
        <p:spPr bwMode="auto">
          <a:xfrm>
            <a:off x="593725" y="1755775"/>
            <a:ext cx="623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Mean Salaries at a Major University, 2006 - 2009</a:t>
            </a:r>
          </a:p>
        </p:txBody>
      </p:sp>
      <p:sp>
        <p:nvSpPr>
          <p:cNvPr id="443397" name="Text Box 4"/>
          <p:cNvSpPr txBox="1">
            <a:spLocks noChangeArrowheads="1"/>
          </p:cNvSpPr>
          <p:nvPr/>
        </p:nvSpPr>
        <p:spPr bwMode="auto">
          <a:xfrm>
            <a:off x="593725" y="1239838"/>
            <a:ext cx="6611938" cy="407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Break the vertical scale to exaggerate 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813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600" dirty="0"/>
              <a:t>Misleading Graphs and Charts: </a:t>
            </a:r>
            <a:r>
              <a:rPr lang="en-US" sz="2400" dirty="0"/>
              <a:t>Horizontal Scale Effects</a:t>
            </a:r>
          </a:p>
        </p:txBody>
      </p:sp>
      <p:pic>
        <p:nvPicPr>
          <p:cNvPr id="445442" name="Content Placeholder 7" descr="misleading line fig 2.3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4675" y="2451100"/>
            <a:ext cx="7924800" cy="3340100"/>
          </a:xfrm>
        </p:spPr>
      </p:pic>
      <p:sp>
        <p:nvSpPr>
          <p:cNvPr id="4454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EDC24346-59E6-4239-97AB-882F49A2543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445445" name="Text Box 4"/>
          <p:cNvSpPr txBox="1">
            <a:spLocks noChangeArrowheads="1"/>
          </p:cNvSpPr>
          <p:nvPr/>
        </p:nvSpPr>
        <p:spPr bwMode="auto">
          <a:xfrm>
            <a:off x="587375" y="1073150"/>
            <a:ext cx="7150100" cy="723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Compress vs. stretch the horizontal scales to exaggerate or minimize the 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Weighted Means</a:t>
            </a:r>
          </a:p>
        </p:txBody>
      </p:sp>
      <p:sp>
        <p:nvSpPr>
          <p:cNvPr id="2150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993775"/>
            <a:ext cx="7275513" cy="5181600"/>
          </a:xfrm>
        </p:spPr>
        <p:txBody>
          <a:bodyPr/>
          <a:lstStyle/>
          <a:p>
            <a:pPr eaLnBrk="1" hangingPunct="1"/>
            <a:r>
              <a:rPr lang="en-US" sz="2600" smtClean="0"/>
              <a:t>Sometimes, some measurements are more important than others</a:t>
            </a:r>
          </a:p>
          <a:p>
            <a:pPr lvl="1" eaLnBrk="1" hangingPunct="1"/>
            <a:r>
              <a:rPr lang="en-US" sz="2400" smtClean="0"/>
              <a:t>Assign numerical “weights” to the data</a:t>
            </a:r>
          </a:p>
          <a:p>
            <a:pPr lvl="2" eaLnBrk="1" hangingPunct="1"/>
            <a:r>
              <a:rPr lang="en-US" sz="2000" smtClean="0"/>
              <a:t>Weights measure relative importance of the value</a:t>
            </a:r>
          </a:p>
          <a:p>
            <a:pPr eaLnBrk="1" hangingPunct="1"/>
            <a:r>
              <a:rPr lang="en-US" sz="2600" smtClean="0"/>
              <a:t>Calculate weighted mean as </a:t>
            </a:r>
          </a:p>
          <a:p>
            <a:pPr eaLnBrk="1" hangingPunct="1">
              <a:spcAft>
                <a:spcPct val="45000"/>
              </a:spcAft>
            </a:pPr>
            <a:endParaRPr lang="en-US" sz="2600" smtClean="0"/>
          </a:p>
          <a:p>
            <a:pPr eaLnBrk="1" hangingPunct="1">
              <a:spcAft>
                <a:spcPct val="45000"/>
              </a:spcAft>
              <a:buFontTx/>
              <a:buNone/>
            </a:pPr>
            <a:endParaRPr lang="en-US" sz="2800" smtClean="0"/>
          </a:p>
          <a:p>
            <a:pPr eaLnBrk="1" hangingPunct="1">
              <a:spcAft>
                <a:spcPct val="45000"/>
              </a:spcAft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600" smtClean="0"/>
              <a:t>where </a:t>
            </a:r>
            <a:r>
              <a:rPr lang="en-US" sz="2600" i="1" smtClean="0"/>
              <a:t>w</a:t>
            </a:r>
            <a:r>
              <a:rPr lang="en-US" sz="2600" i="1" baseline="-25000" smtClean="0"/>
              <a:t>i</a:t>
            </a:r>
            <a:r>
              <a:rPr lang="en-US" sz="2600" smtClean="0"/>
              <a:t> is the weight assigned to the i</a:t>
            </a:r>
            <a:r>
              <a:rPr lang="en-US" sz="2600" baseline="30000" smtClean="0"/>
              <a:t>th</a:t>
            </a:r>
            <a:r>
              <a:rPr lang="en-US" sz="2600" smtClean="0"/>
              <a:t> measurement of </a:t>
            </a:r>
            <a:r>
              <a:rPr lang="en-US" sz="2600" i="1" smtClean="0"/>
              <a:t>x</a:t>
            </a:r>
            <a:r>
              <a:rPr lang="en-US" sz="2600" i="1" baseline="-25000" smtClean="0"/>
              <a:t>i</a:t>
            </a:r>
            <a:endParaRPr lang="en-US" sz="2600" smtClean="0"/>
          </a:p>
        </p:txBody>
      </p:sp>
      <p:graphicFrame>
        <p:nvGraphicFramePr>
          <p:cNvPr id="21504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527550" y="3506788"/>
          <a:ext cx="1211263" cy="1179512"/>
        </p:xfrm>
        <a:graphic>
          <a:graphicData uri="http://schemas.openxmlformats.org/presentationml/2006/ole">
            <p:oleObj spid="_x0000_s215044" name="Equation" r:id="rId4" imgW="495000" imgH="482400" progId="Equation.3">
              <p:embed/>
            </p:oleObj>
          </a:graphicData>
        </a:graphic>
      </p:graphicFrame>
      <p:sp>
        <p:nvSpPr>
          <p:cNvPr id="21504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1A248E74-78BE-4EF3-BF3B-9C9BB525ACBB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Example: Weighted Mean</a:t>
            </a:r>
          </a:p>
        </p:txBody>
      </p:sp>
      <p:sp>
        <p:nvSpPr>
          <p:cNvPr id="449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944563"/>
            <a:ext cx="7924800" cy="4468812"/>
          </a:xfrm>
        </p:spPr>
        <p:txBody>
          <a:bodyPr/>
          <a:lstStyle/>
          <a:p>
            <a:pPr eaLnBrk="1" hangingPunct="1"/>
            <a:r>
              <a:rPr lang="en-US" sz="2400" smtClean="0"/>
              <a:t>2005 unemployment rates for various regions in Canada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Want the mean unemployment rate for Canada.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674688" y="1778000"/>
          <a:ext cx="7820025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675"/>
                <a:gridCol w="2606675"/>
                <a:gridCol w="2606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Census Region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Civilian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Labour Force (Thousands)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Unemployment Rate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Atlantic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Quebec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4,197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Ontario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5,774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956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EEA1E651-481E-467C-A61D-C2564F1E70A6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Example: Weighted Mean</a:t>
            </a:r>
          </a:p>
        </p:txBody>
      </p:sp>
      <p:sp>
        <p:nvSpPr>
          <p:cNvPr id="2191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930275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Want the mean unemployment rate for Canada.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Calculate it as a weighted mean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So that the bigger the region, the more heavily it counts in the mean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/>
              <a:t>The data values are the regional unemployment rates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/>
              <a:t>The weights are the sizes of the regional labor forces</a:t>
            </a:r>
          </a:p>
          <a:p>
            <a:pPr lvl="2" eaLnBrk="1" hangingPunct="1">
              <a:lnSpc>
                <a:spcPct val="90000"/>
              </a:lnSpc>
              <a:spcAft>
                <a:spcPct val="10000"/>
              </a:spcAft>
            </a:pPr>
            <a:endParaRPr lang="en-US" sz="2200" smtClean="0"/>
          </a:p>
          <a:p>
            <a:pPr lvl="1" eaLnBrk="1" hangingPunct="1">
              <a:lnSpc>
                <a:spcPct val="90000"/>
              </a:lnSpc>
              <a:spcAft>
                <a:spcPct val="10000"/>
              </a:spcAft>
            </a:pPr>
            <a:endParaRPr lang="en-US" sz="2400" smtClean="0"/>
          </a:p>
          <a:p>
            <a:pPr lvl="2" eaLnBrk="1" hangingPunct="1">
              <a:lnSpc>
                <a:spcPct val="90000"/>
              </a:lnSpc>
              <a:spcAft>
                <a:spcPct val="10000"/>
              </a:spcAft>
            </a:pPr>
            <a:endParaRPr lang="en-US" sz="2000" smtClean="0"/>
          </a:p>
          <a:p>
            <a:pPr lvl="2" eaLnBrk="1" hangingPunct="1">
              <a:lnSpc>
                <a:spcPct val="90000"/>
              </a:lnSpc>
              <a:spcAft>
                <a:spcPct val="10000"/>
              </a:spcAft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Note that the un-weigthed mean is 8.83%, which overestimates the true rate by 0.56%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/>
              <a:t>That is, 0.0056 </a:t>
            </a:r>
            <a:r>
              <a:rPr lang="en-US" sz="2200" smtClean="0">
                <a:sym typeface="Symbol" pitchFamily="18" charset="2"/>
              </a:rPr>
              <a:t></a:t>
            </a:r>
            <a:r>
              <a:rPr lang="en-US" sz="2200" smtClean="0"/>
              <a:t> 18,387,800 thousand = 192,972 workers</a:t>
            </a:r>
          </a:p>
        </p:txBody>
      </p:sp>
      <p:graphicFrame>
        <p:nvGraphicFramePr>
          <p:cNvPr id="2191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76475" y="3332163"/>
          <a:ext cx="4583113" cy="1181100"/>
        </p:xfrm>
        <a:graphic>
          <a:graphicData uri="http://schemas.openxmlformats.org/presentationml/2006/ole">
            <p:oleObj spid="_x0000_s219140" name="Equation" r:id="rId4" imgW="3251160" imgH="838080" progId="Equation.3">
              <p:embed/>
            </p:oleObj>
          </a:graphicData>
        </a:graphic>
      </p:graphicFrame>
      <p:sp>
        <p:nvSpPr>
          <p:cNvPr id="21914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154FD88F-CBF2-45BB-A3AF-2F60EB6EE396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7723188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Cellular Usage: Results</a:t>
            </a:r>
            <a:endParaRPr lang="en-US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03263" y="1296988"/>
            <a:ext cx="7753350" cy="5280025"/>
          </a:xfrm>
        </p:spPr>
        <p:txBody>
          <a:bodyPr/>
          <a:lstStyle/>
          <a:p>
            <a:pPr marL="352425" indent="-352425" eaLnBrk="1" hangingPunct="1">
              <a:lnSpc>
                <a:spcPct val="90000"/>
              </a:lnSpc>
            </a:pPr>
            <a:r>
              <a:rPr lang="en-US" smtClean="0"/>
              <a:t>Looking at the last stem-and-leaf display, we can see;</a:t>
            </a:r>
          </a:p>
          <a:p>
            <a:pPr marL="809625" lvl="1" indent="-342900" eaLnBrk="1" hangingPunct="1">
              <a:lnSpc>
                <a:spcPct val="90000"/>
              </a:lnSpc>
            </a:pPr>
            <a:r>
              <a:rPr lang="en-US" sz="3000" smtClean="0"/>
              <a:t>The first row represents the 11 cases that have times less than 100 minutes</a:t>
            </a:r>
          </a:p>
          <a:p>
            <a:pPr marL="809625" lvl="1" indent="-342900" eaLnBrk="1" hangingPunct="1">
              <a:lnSpc>
                <a:spcPct val="90000"/>
              </a:lnSpc>
            </a:pPr>
            <a:r>
              <a:rPr lang="en-US" sz="3000" smtClean="0"/>
              <a:t>The majority of the cases are in the 500 to 599 minute range</a:t>
            </a:r>
            <a:endParaRPr lang="en-US" sz="3200" smtClean="0"/>
          </a:p>
          <a:p>
            <a:pPr marL="809625" lvl="1" indent="-342900" eaLnBrk="1" hangingPunct="1">
              <a:lnSpc>
                <a:spcPct val="90000"/>
              </a:lnSpc>
            </a:pPr>
            <a:r>
              <a:rPr lang="en-US" sz="3000" smtClean="0"/>
              <a:t>The second greatest number of cases is between 400 and 499 minutes</a:t>
            </a:r>
          </a:p>
          <a:p>
            <a:pPr marL="809625" lvl="1" indent="-342900" eaLnBrk="1" hangingPunct="1">
              <a:lnSpc>
                <a:spcPct val="90000"/>
              </a:lnSpc>
            </a:pPr>
            <a:r>
              <a:rPr lang="en-US" sz="3000" smtClean="0"/>
              <a:t>There are very few (1 in this case) users who have usages of 900 or more minutes</a:t>
            </a:r>
            <a:endParaRPr lang="en-US" sz="2400" smtClean="0"/>
          </a:p>
          <a:p>
            <a:pPr marL="809625" lvl="1" indent="-342900" eaLnBrk="1" hangingPunct="1">
              <a:lnSpc>
                <a:spcPct val="90000"/>
              </a:lnSpc>
              <a:buFontTx/>
              <a:buNone/>
            </a:pPr>
            <a:endParaRPr lang="en-US" sz="300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00AD5678-97A5-4C00-BB6E-A29C0A1F938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/>
              <a:t>Descriptive Statistics for</a:t>
            </a:r>
            <a:br>
              <a:rPr lang="en-US" sz="3800"/>
            </a:br>
            <a:r>
              <a:rPr lang="en-US" sz="2400"/>
              <a:t>Grouped Data (Sample)</a:t>
            </a:r>
          </a:p>
        </p:txBody>
      </p:sp>
      <p:sp>
        <p:nvSpPr>
          <p:cNvPr id="2211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7538" y="1098550"/>
            <a:ext cx="7648575" cy="522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tabLst>
                <a:tab pos="1255713" algn="l"/>
              </a:tabLst>
            </a:pPr>
            <a:r>
              <a:rPr lang="en-US" sz="2400" smtClean="0"/>
              <a:t>Data already categorized into a frequency distribution or a histogram is called grouped data</a:t>
            </a:r>
          </a:p>
          <a:p>
            <a:pPr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400" smtClean="0"/>
              <a:t>Sample mean for grouped data:</a:t>
            </a:r>
          </a:p>
          <a:p>
            <a:pPr eaLnBrk="1" hangingPunct="1">
              <a:lnSpc>
                <a:spcPct val="90000"/>
              </a:lnSpc>
              <a:spcAft>
                <a:spcPct val="5000"/>
              </a:spcAft>
              <a:tabLst>
                <a:tab pos="1255713" algn="l"/>
              </a:tabLst>
            </a:pPr>
            <a:endParaRPr lang="en-US" sz="2400" smtClean="0"/>
          </a:p>
          <a:p>
            <a:pPr eaLnBrk="1" hangingPunct="1">
              <a:lnSpc>
                <a:spcPct val="90000"/>
              </a:lnSpc>
              <a:spcAft>
                <a:spcPct val="5000"/>
              </a:spcAft>
              <a:tabLst>
                <a:tab pos="1255713" algn="l"/>
              </a:tabLst>
            </a:pPr>
            <a:endParaRPr lang="en-US" sz="2400" smtClean="0"/>
          </a:p>
          <a:p>
            <a:pPr eaLnBrk="1" hangingPunct="1">
              <a:lnSpc>
                <a:spcPct val="90000"/>
              </a:lnSpc>
              <a:spcAft>
                <a:spcPct val="5000"/>
              </a:spcAft>
              <a:tabLst>
                <a:tab pos="1255713" algn="l"/>
              </a:tabLst>
            </a:pPr>
            <a:endParaRPr lang="en-US" sz="2400" smtClean="0"/>
          </a:p>
          <a:p>
            <a:pPr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400" smtClean="0"/>
              <a:t>Sample variance for grouped data:</a:t>
            </a:r>
          </a:p>
          <a:p>
            <a:pPr eaLnBrk="1" hangingPunct="1">
              <a:lnSpc>
                <a:spcPct val="90000"/>
              </a:lnSpc>
              <a:spcAft>
                <a:spcPct val="5000"/>
              </a:spcAft>
              <a:tabLst>
                <a:tab pos="1255713" algn="l"/>
              </a:tabLst>
            </a:pPr>
            <a:endParaRPr lang="en-US" sz="2400" smtClean="0"/>
          </a:p>
          <a:p>
            <a:pPr eaLnBrk="1" hangingPunct="1">
              <a:lnSpc>
                <a:spcPct val="90000"/>
              </a:lnSpc>
              <a:spcAft>
                <a:spcPct val="5000"/>
              </a:spcAft>
              <a:tabLst>
                <a:tab pos="1255713" algn="l"/>
              </a:tabLst>
            </a:pPr>
            <a:endParaRPr lang="en-US" sz="2400" smtClean="0"/>
          </a:p>
          <a:p>
            <a:pPr eaLnBrk="1" hangingPunct="1">
              <a:lnSpc>
                <a:spcPct val="90000"/>
              </a:lnSpc>
              <a:spcAft>
                <a:spcPct val="5000"/>
              </a:spcAft>
              <a:tabLst>
                <a:tab pos="1255713" algn="l"/>
              </a:tabLst>
            </a:pPr>
            <a:endParaRPr lang="en-US" sz="2400" smtClean="0"/>
          </a:p>
          <a:p>
            <a:pPr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400" smtClean="0"/>
              <a:t>where	</a:t>
            </a:r>
            <a:r>
              <a:rPr lang="en-US" sz="2400" i="1" smtClean="0"/>
              <a:t>f</a:t>
            </a:r>
            <a:r>
              <a:rPr lang="en-US" sz="2400" i="1" baseline="-25000" smtClean="0"/>
              <a:t>i</a:t>
            </a:r>
            <a:r>
              <a:rPr lang="en-US" sz="2400" smtClean="0"/>
              <a:t> is the frequency for class </a:t>
            </a:r>
            <a:r>
              <a:rPr lang="en-US" sz="2400" i="1" smtClean="0"/>
              <a:t>i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255713" algn="l"/>
              </a:tabLst>
            </a:pPr>
            <a:r>
              <a:rPr lang="en-US" sz="2400" smtClean="0"/>
              <a:t>		</a:t>
            </a:r>
            <a:r>
              <a:rPr lang="en-US" sz="2400" i="1" smtClean="0"/>
              <a:t>M</a:t>
            </a:r>
            <a:r>
              <a:rPr lang="en-US" sz="2400" i="1" baseline="-25000" smtClean="0"/>
              <a:t>i</a:t>
            </a:r>
            <a:r>
              <a:rPr lang="en-US" sz="2400" smtClean="0"/>
              <a:t> is the midpoint of class </a:t>
            </a:r>
            <a:r>
              <a:rPr lang="en-US" sz="2400" i="1" smtClean="0"/>
              <a:t>i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255713" algn="l"/>
              </a:tabLst>
            </a:pPr>
            <a:r>
              <a:rPr lang="en-US" sz="2400" smtClean="0"/>
              <a:t>		</a:t>
            </a:r>
            <a:r>
              <a:rPr lang="en-US" sz="2400" i="1" smtClean="0"/>
              <a:t>n</a:t>
            </a:r>
            <a:r>
              <a:rPr lang="en-US" sz="2400" smtClean="0"/>
              <a:t> = S</a:t>
            </a:r>
            <a:r>
              <a:rPr lang="en-US" sz="2400" i="1" smtClean="0"/>
              <a:t>f</a:t>
            </a:r>
            <a:r>
              <a:rPr lang="en-US" sz="2400" i="1" baseline="-25000" smtClean="0"/>
              <a:t>i</a:t>
            </a:r>
            <a:r>
              <a:rPr lang="en-US" sz="2400" smtClean="0"/>
              <a:t> = sample size</a:t>
            </a:r>
          </a:p>
        </p:txBody>
      </p:sp>
      <p:graphicFrame>
        <p:nvGraphicFramePr>
          <p:cNvPr id="22118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687638" y="2565400"/>
          <a:ext cx="2300287" cy="892175"/>
        </p:xfrm>
        <a:graphic>
          <a:graphicData uri="http://schemas.openxmlformats.org/presentationml/2006/ole">
            <p:oleObj spid="_x0000_s221188" name="Equation" r:id="rId4" imgW="1244520" imgH="482400" progId="Equation.3">
              <p:embed/>
            </p:oleObj>
          </a:graphicData>
        </a:graphic>
      </p:graphicFrame>
      <p:graphicFrame>
        <p:nvGraphicFramePr>
          <p:cNvPr id="221190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498725" y="4168775"/>
          <a:ext cx="2279650" cy="890588"/>
        </p:xfrm>
        <a:graphic>
          <a:graphicData uri="http://schemas.openxmlformats.org/presentationml/2006/ole">
            <p:oleObj spid="_x0000_s221190" name="Equation" r:id="rId5" imgW="1104840" imgH="431640" progId="Equation.3">
              <p:embed/>
            </p:oleObj>
          </a:graphicData>
        </a:graphic>
      </p:graphicFrame>
      <p:sp>
        <p:nvSpPr>
          <p:cNvPr id="22119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19843158-B9C6-48E3-9683-7A8BE23869CA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Example: Grouped Data</a:t>
            </a:r>
          </a:p>
        </p:txBody>
      </p:sp>
      <p:sp>
        <p:nvSpPr>
          <p:cNvPr id="455682" name="Rectangle 3"/>
          <p:cNvSpPr>
            <a:spLocks noGrp="1" noChangeArrowheads="1"/>
          </p:cNvSpPr>
          <p:nvPr>
            <p:ph idx="1"/>
          </p:nvPr>
        </p:nvSpPr>
        <p:spPr>
          <a:xfrm>
            <a:off x="588963" y="920750"/>
            <a:ext cx="7924800" cy="4303713"/>
          </a:xfrm>
        </p:spPr>
        <p:txBody>
          <a:bodyPr/>
          <a:lstStyle/>
          <a:p>
            <a:pPr eaLnBrk="1" hangingPunct="1"/>
            <a:r>
              <a:rPr lang="en-US" smtClean="0"/>
              <a:t>Given a frequency distribution of customer satisfaction ratings compute the grouped mean and the grouped variance</a:t>
            </a:r>
          </a:p>
          <a:p>
            <a:pPr eaLnBrk="1" hangingPunct="1"/>
            <a:endParaRPr lang="en-US" smtClean="0"/>
          </a:p>
        </p:txBody>
      </p:sp>
      <p:sp>
        <p:nvSpPr>
          <p:cNvPr id="4556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2F4A2757-9746-40BE-A8D7-599D8D0298F0}" type="slidenum">
              <a:rPr lang="en-US" smtClean="0"/>
              <a:pPr/>
              <a:t>71</a:t>
            </a:fld>
            <a:endParaRPr lang="en-US" smtClean="0"/>
          </a:p>
        </p:txBody>
      </p:sp>
      <p:pic>
        <p:nvPicPr>
          <p:cNvPr id="455684" name="Picture 4" descr="grouped da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1863" y="2562225"/>
            <a:ext cx="43386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Grouped Mean</a:t>
            </a:r>
            <a:endParaRPr lang="en-US" dirty="0"/>
          </a:p>
        </p:txBody>
      </p:sp>
      <p:sp>
        <p:nvSpPr>
          <p:cNvPr id="4577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57E43987-0639-4C06-AE66-BA1C428208D5}" type="slidenum">
              <a:rPr lang="en-US" smtClean="0"/>
              <a:pPr/>
              <a:t>72</a:t>
            </a:fld>
            <a:endParaRPr lang="en-US" smtClean="0"/>
          </a:p>
        </p:txBody>
      </p:sp>
      <p:pic>
        <p:nvPicPr>
          <p:cNvPr id="4577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933575"/>
            <a:ext cx="78533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Grouped Variance</a:t>
            </a:r>
            <a:endParaRPr lang="en-US" dirty="0"/>
          </a:p>
        </p:txBody>
      </p:sp>
      <p:sp>
        <p:nvSpPr>
          <p:cNvPr id="4587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440899C5-8E3B-4E4C-B95E-32331F33F4C4}" type="slidenum">
              <a:rPr lang="en-US" smtClean="0"/>
              <a:pPr/>
              <a:t>73</a:t>
            </a:fld>
            <a:endParaRPr lang="en-US" smtClean="0"/>
          </a:p>
        </p:txBody>
      </p:sp>
      <p:pic>
        <p:nvPicPr>
          <p:cNvPr id="4587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1808163"/>
            <a:ext cx="779938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/>
              <a:t>Descriptive Statistics for</a:t>
            </a:r>
            <a:br>
              <a:rPr lang="en-US" sz="3800"/>
            </a:br>
            <a:r>
              <a:rPr lang="en-US" sz="2400"/>
              <a:t>Grouped Data (Population)</a:t>
            </a:r>
          </a:p>
        </p:txBody>
      </p:sp>
      <p:sp>
        <p:nvSpPr>
          <p:cNvPr id="2242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144588"/>
            <a:ext cx="7648575" cy="4556125"/>
          </a:xfrm>
        </p:spPr>
        <p:txBody>
          <a:bodyPr/>
          <a:lstStyle/>
          <a:p>
            <a:pPr eaLnBrk="1" hangingPunct="1">
              <a:tabLst>
                <a:tab pos="1255713" algn="l"/>
              </a:tabLst>
            </a:pPr>
            <a:r>
              <a:rPr lang="en-US" sz="2400" smtClean="0"/>
              <a:t>Population mean for grouped data:</a:t>
            </a:r>
          </a:p>
          <a:p>
            <a:pPr eaLnBrk="1" hangingPunct="1">
              <a:spcAft>
                <a:spcPct val="5000"/>
              </a:spcAft>
              <a:tabLst>
                <a:tab pos="1255713" algn="l"/>
              </a:tabLst>
            </a:pPr>
            <a:endParaRPr lang="en-US" sz="2400" smtClean="0"/>
          </a:p>
          <a:p>
            <a:pPr eaLnBrk="1" hangingPunct="1">
              <a:spcAft>
                <a:spcPct val="5000"/>
              </a:spcAft>
              <a:tabLst>
                <a:tab pos="1255713" algn="l"/>
              </a:tabLst>
            </a:pPr>
            <a:endParaRPr lang="en-US" sz="2400" smtClean="0"/>
          </a:p>
          <a:p>
            <a:pPr eaLnBrk="1" hangingPunct="1">
              <a:spcAft>
                <a:spcPct val="5000"/>
              </a:spcAft>
              <a:tabLst>
                <a:tab pos="1255713" algn="l"/>
              </a:tabLst>
            </a:pPr>
            <a:endParaRPr lang="en-US" sz="2400" smtClean="0"/>
          </a:p>
          <a:p>
            <a:pPr eaLnBrk="1" hangingPunct="1">
              <a:tabLst>
                <a:tab pos="1255713" algn="l"/>
              </a:tabLst>
            </a:pPr>
            <a:r>
              <a:rPr lang="en-US" sz="2400" smtClean="0"/>
              <a:t>Population variance for grouped data:</a:t>
            </a:r>
          </a:p>
          <a:p>
            <a:pPr eaLnBrk="1" hangingPunct="1">
              <a:spcAft>
                <a:spcPct val="5000"/>
              </a:spcAft>
              <a:tabLst>
                <a:tab pos="1255713" algn="l"/>
              </a:tabLst>
            </a:pPr>
            <a:endParaRPr lang="en-US" sz="2400" smtClean="0"/>
          </a:p>
          <a:p>
            <a:pPr eaLnBrk="1" hangingPunct="1">
              <a:spcAft>
                <a:spcPct val="5000"/>
              </a:spcAft>
              <a:tabLst>
                <a:tab pos="1255713" algn="l"/>
              </a:tabLst>
            </a:pPr>
            <a:endParaRPr lang="en-US" sz="2400" smtClean="0"/>
          </a:p>
          <a:p>
            <a:pPr eaLnBrk="1" hangingPunct="1">
              <a:tabLst>
                <a:tab pos="1255713" algn="l"/>
              </a:tabLst>
            </a:pPr>
            <a:r>
              <a:rPr lang="en-US" sz="2400" smtClean="0"/>
              <a:t>where	</a:t>
            </a:r>
            <a:r>
              <a:rPr lang="en-US" sz="2400" i="1" smtClean="0"/>
              <a:t>f</a:t>
            </a:r>
            <a:r>
              <a:rPr lang="en-US" sz="2400" i="1" baseline="-25000" smtClean="0"/>
              <a:t>i</a:t>
            </a:r>
            <a:r>
              <a:rPr lang="en-US" sz="2400" smtClean="0"/>
              <a:t> is the frequency for class </a:t>
            </a:r>
            <a:r>
              <a:rPr lang="en-US" sz="2400" i="1" smtClean="0"/>
              <a:t>i</a:t>
            </a:r>
            <a:r>
              <a:rPr lang="en-US" sz="2400" smtClean="0"/>
              <a:t> </a:t>
            </a:r>
          </a:p>
          <a:p>
            <a:pPr eaLnBrk="1" hangingPunct="1">
              <a:buFontTx/>
              <a:buNone/>
              <a:tabLst>
                <a:tab pos="1255713" algn="l"/>
              </a:tabLst>
            </a:pPr>
            <a:r>
              <a:rPr lang="en-US" sz="2400" smtClean="0"/>
              <a:t>		</a:t>
            </a:r>
            <a:r>
              <a:rPr lang="en-US" sz="2400" i="1" smtClean="0"/>
              <a:t>M</a:t>
            </a:r>
            <a:r>
              <a:rPr lang="en-US" sz="2400" i="1" baseline="-25000" smtClean="0"/>
              <a:t>i</a:t>
            </a:r>
            <a:r>
              <a:rPr lang="en-US" sz="2400" smtClean="0"/>
              <a:t> is the midpoint of class </a:t>
            </a:r>
            <a:r>
              <a:rPr lang="en-US" sz="2400" i="1" smtClean="0"/>
              <a:t>i</a:t>
            </a:r>
          </a:p>
          <a:p>
            <a:pPr eaLnBrk="1" hangingPunct="1">
              <a:buFontTx/>
              <a:buNone/>
              <a:tabLst>
                <a:tab pos="1255713" algn="l"/>
              </a:tabLst>
            </a:pPr>
            <a:r>
              <a:rPr lang="en-US" sz="2400" smtClean="0"/>
              <a:t>		</a:t>
            </a:r>
            <a:r>
              <a:rPr lang="en-US" sz="2400" i="1" smtClean="0"/>
              <a:t>N</a:t>
            </a:r>
            <a:r>
              <a:rPr lang="en-US" sz="2400" smtClean="0"/>
              <a:t> = </a:t>
            </a:r>
            <a:r>
              <a:rPr lang="en-US" sz="2400" smtClean="0">
                <a:latin typeface="Symbol" pitchFamily="18" charset="2"/>
              </a:rPr>
              <a:t>S</a:t>
            </a:r>
            <a:r>
              <a:rPr lang="en-US" sz="2400" i="1" smtClean="0"/>
              <a:t>f</a:t>
            </a:r>
            <a:r>
              <a:rPr lang="en-US" sz="2400" i="1" baseline="-25000" smtClean="0"/>
              <a:t>i</a:t>
            </a:r>
            <a:r>
              <a:rPr lang="en-US" sz="2400" smtClean="0"/>
              <a:t> = population size</a:t>
            </a: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575050" y="2011363"/>
          <a:ext cx="2300288" cy="892175"/>
        </p:xfrm>
        <a:graphic>
          <a:graphicData uri="http://schemas.openxmlformats.org/presentationml/2006/ole">
            <p:oleObj spid="_x0000_s224260" name="Equation" r:id="rId4" imgW="1244520" imgH="482400" progId="Equation.3">
              <p:embed/>
            </p:oleObj>
          </a:graphicData>
        </a:graphic>
      </p:graphicFrame>
      <p:sp>
        <p:nvSpPr>
          <p:cNvPr id="2242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03AED0B9-2ADF-458B-BB21-C172FA7F62A8}" type="slidenum">
              <a:rPr lang="en-US" smtClean="0"/>
              <a:pPr/>
              <a:t>74</a:t>
            </a:fld>
            <a:endParaRPr lang="en-US" smtClean="0"/>
          </a:p>
        </p:txBody>
      </p:sp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3573463" y="3436938"/>
          <a:ext cx="2401887" cy="850900"/>
        </p:xfrm>
        <a:graphic>
          <a:graphicData uri="http://schemas.openxmlformats.org/presentationml/2006/ole">
            <p:oleObj spid="_x0000_s224263" name="Equation" r:id="rId5" imgW="12189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Geometric Mean</a:t>
            </a:r>
          </a:p>
        </p:txBody>
      </p:sp>
      <p:sp>
        <p:nvSpPr>
          <p:cNvPr id="3133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7924800" cy="3749675"/>
          </a:xfrm>
        </p:spPr>
        <p:txBody>
          <a:bodyPr/>
          <a:lstStyle/>
          <a:p>
            <a:pPr eaLnBrk="1" hangingPunct="1"/>
            <a:r>
              <a:rPr lang="en-US" sz="2400" smtClean="0"/>
              <a:t>For percent rates of return of an investment, use the </a:t>
            </a:r>
            <a:r>
              <a:rPr lang="en-US" sz="2400" b="1" smtClean="0"/>
              <a:t>geometric mean</a:t>
            </a:r>
            <a:r>
              <a:rPr lang="en-US" sz="2400" smtClean="0"/>
              <a:t> to give the correct terminal wealth at the end of the investment period</a:t>
            </a:r>
          </a:p>
          <a:p>
            <a:pPr eaLnBrk="1" hangingPunct="1"/>
            <a:r>
              <a:rPr lang="en-US" sz="2400" smtClean="0"/>
              <a:t>Suppose the rates of return (expressed as decimal fractions) are </a:t>
            </a:r>
            <a:r>
              <a:rPr lang="en-US" sz="2400" i="1" smtClean="0"/>
              <a:t>R</a:t>
            </a:r>
            <a:r>
              <a:rPr lang="en-US" sz="2400" baseline="-25000" smtClean="0"/>
              <a:t>1</a:t>
            </a:r>
            <a:r>
              <a:rPr lang="en-US" sz="2400" smtClean="0"/>
              <a:t>, </a:t>
            </a:r>
            <a:r>
              <a:rPr lang="en-US" sz="2400" i="1" smtClean="0"/>
              <a:t>R</a:t>
            </a:r>
            <a:r>
              <a:rPr lang="en-US" sz="2400" baseline="-25000" smtClean="0"/>
              <a:t>2</a:t>
            </a:r>
            <a:r>
              <a:rPr lang="en-US" sz="2400" smtClean="0"/>
              <a:t>, …, </a:t>
            </a:r>
            <a:r>
              <a:rPr lang="en-US" sz="2400" i="1" smtClean="0"/>
              <a:t>R</a:t>
            </a:r>
            <a:r>
              <a:rPr lang="en-US" sz="2400" i="1" baseline="-25000" smtClean="0"/>
              <a:t>n</a:t>
            </a:r>
            <a:r>
              <a:rPr lang="en-US" sz="2400" smtClean="0"/>
              <a:t> for periods 1, 2, …, </a:t>
            </a:r>
            <a:r>
              <a:rPr lang="en-US" sz="2400" i="1" smtClean="0"/>
              <a:t>n</a:t>
            </a:r>
            <a:endParaRPr lang="en-US" sz="2400" smtClean="0"/>
          </a:p>
          <a:p>
            <a:pPr eaLnBrk="1" hangingPunct="1"/>
            <a:r>
              <a:rPr lang="en-US" sz="2400" smtClean="0"/>
              <a:t>The mean of all these returns is the calculated as the geometric mean:</a:t>
            </a:r>
          </a:p>
        </p:txBody>
      </p:sp>
      <p:graphicFrame>
        <p:nvGraphicFramePr>
          <p:cNvPr id="3133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05000" y="4067175"/>
          <a:ext cx="5545138" cy="612775"/>
        </p:xfrm>
        <a:graphic>
          <a:graphicData uri="http://schemas.openxmlformats.org/presentationml/2006/ole">
            <p:oleObj spid="_x0000_s313348" name="Equation" r:id="rId3" imgW="2412720" imgH="266400" progId="Equation.3">
              <p:embed/>
            </p:oleObj>
          </a:graphicData>
        </a:graphic>
      </p:graphicFrame>
      <p:sp>
        <p:nvSpPr>
          <p:cNvPr id="3133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B976C77F-56E9-4CD6-8ABD-09962BBA21BC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Frequency Distribution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03263" y="1296988"/>
            <a:ext cx="7439025" cy="5308600"/>
          </a:xfrm>
        </p:spPr>
        <p:txBody>
          <a:bodyPr/>
          <a:lstStyle/>
          <a:p>
            <a:pPr marL="352425" indent="-352425" eaLnBrk="1" hangingPunct="1">
              <a:spcBef>
                <a:spcPct val="25000"/>
              </a:spcBef>
            </a:pPr>
            <a:r>
              <a:rPr lang="en-US" sz="3400" smtClean="0"/>
              <a:t>A </a:t>
            </a:r>
            <a:r>
              <a:rPr lang="en-US" sz="3400" i="1" smtClean="0"/>
              <a:t>frequency distribution</a:t>
            </a:r>
            <a:r>
              <a:rPr lang="en-US" sz="3400" smtClean="0"/>
              <a:t> is a table that groups data into particular intervals called “classes”</a:t>
            </a:r>
            <a:endParaRPr lang="en-US" sz="3600" smtClean="0"/>
          </a:p>
          <a:p>
            <a:pPr marL="809625" lvl="1" indent="-342900" eaLnBrk="1" hangingPunct="1">
              <a:spcBef>
                <a:spcPct val="25000"/>
              </a:spcBef>
            </a:pPr>
            <a:r>
              <a:rPr lang="en-US" sz="3200" smtClean="0"/>
              <a:t>The histogram is a picture of the frequency distribution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F484CBDA-13C0-4DAD-8DBB-EDA622E6C8F6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31748" name="Picture 4" descr="histogram and freq di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38" y="4106863"/>
            <a:ext cx="5281612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Frequency Distribution &amp; Histogram</a:t>
            </a:r>
            <a:endParaRPr lang="en-US" sz="3600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296988"/>
            <a:ext cx="7688262" cy="4970462"/>
          </a:xfrm>
        </p:spPr>
        <p:txBody>
          <a:bodyPr/>
          <a:lstStyle/>
          <a:p>
            <a:pPr marL="404813" indent="-404813" eaLnBrk="1" hangingPunct="1">
              <a:spcBef>
                <a:spcPct val="25000"/>
              </a:spcBef>
            </a:pPr>
            <a:r>
              <a:rPr lang="en-US" sz="3000" smtClean="0"/>
              <a:t>Steps in making a frequency distribution:</a:t>
            </a:r>
          </a:p>
          <a:p>
            <a:pPr marL="966788" lvl="1" indent="-447675" eaLnBrk="1" hangingPunct="1">
              <a:spcBef>
                <a:spcPct val="25000"/>
              </a:spcBef>
              <a:buFontTx/>
              <a:buNone/>
            </a:pPr>
            <a:r>
              <a:rPr lang="en-US" sz="3000" smtClean="0"/>
              <a:t>1.	Find the number of classes </a:t>
            </a:r>
            <a:r>
              <a:rPr lang="en-US" sz="3000" i="1" smtClean="0"/>
              <a:t>K</a:t>
            </a:r>
            <a:endParaRPr lang="en-US" sz="3000" smtClean="0"/>
          </a:p>
          <a:p>
            <a:pPr marL="966788" lvl="1" indent="-447675" eaLnBrk="1" hangingPunct="1">
              <a:spcBef>
                <a:spcPct val="25000"/>
              </a:spcBef>
              <a:buFontTx/>
              <a:buNone/>
            </a:pPr>
            <a:r>
              <a:rPr lang="en-US" sz="3000" smtClean="0"/>
              <a:t>2.	Find the class length</a:t>
            </a:r>
          </a:p>
          <a:p>
            <a:pPr marL="966788" lvl="1" indent="-447675" eaLnBrk="1" hangingPunct="1">
              <a:spcBef>
                <a:spcPct val="25000"/>
              </a:spcBef>
              <a:buFontTx/>
              <a:buNone/>
            </a:pPr>
            <a:r>
              <a:rPr lang="en-US" sz="3000" smtClean="0"/>
              <a:t>3.	Form classes of equal width (non-overlapping)</a:t>
            </a:r>
          </a:p>
          <a:p>
            <a:pPr marL="966788" lvl="1" indent="-447675" eaLnBrk="1" hangingPunct="1">
              <a:spcBef>
                <a:spcPct val="25000"/>
              </a:spcBef>
              <a:buFontTx/>
              <a:buNone/>
            </a:pPr>
            <a:r>
              <a:rPr lang="en-US" sz="3000" smtClean="0"/>
              <a:t>4.	Tally and count the number of measurements in each class</a:t>
            </a:r>
          </a:p>
          <a:p>
            <a:pPr marL="966788" lvl="1" indent="-447675" eaLnBrk="1" hangingPunct="1">
              <a:spcBef>
                <a:spcPct val="25000"/>
              </a:spcBef>
              <a:buFontTx/>
              <a:buNone/>
            </a:pPr>
            <a:r>
              <a:rPr lang="en-US" sz="3000" smtClean="0"/>
              <a:t>5.	Graph the histogram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2-</a:t>
            </a:r>
            <a:fld id="{1ABE1548-94BD-403B-9DB6-23DC35785B4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00006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6633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81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81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3">
        <a:dk1>
          <a:srgbClr val="000000"/>
        </a:dk1>
        <a:lt1>
          <a:srgbClr val="FFFFFF"/>
        </a:lt1>
        <a:dk2>
          <a:srgbClr val="FFFFFF"/>
        </a:dk2>
        <a:lt2>
          <a:srgbClr val="0000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Bowerman</Template>
  <TotalTime>7469</TotalTime>
  <Words>3128</Words>
  <Application>Microsoft Office PowerPoint</Application>
  <PresentationFormat>On-screen Show (4:3)</PresentationFormat>
  <Paragraphs>572</Paragraphs>
  <Slides>75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Arial</vt:lpstr>
      <vt:lpstr>Calibri</vt:lpstr>
      <vt:lpstr>Times New Roman</vt:lpstr>
      <vt:lpstr>Book Antiqua</vt:lpstr>
      <vt:lpstr>Symbol</vt:lpstr>
      <vt:lpstr>WP Greek Century</vt:lpstr>
      <vt:lpstr>Bookman Old Style</vt:lpstr>
      <vt:lpstr>Wingdings</vt:lpstr>
      <vt:lpstr>Template</vt:lpstr>
      <vt:lpstr>Template</vt:lpstr>
      <vt:lpstr>Equation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Manager>Wanda Zeman</Manager>
  <Company>McGraw-Hill/Irwin Companies,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02</dc:title>
  <dc:subject>Descriptive Statistics</dc:subject>
  <dc:creator>McGraw-Hill, edited and revised by Harvey Singer, George Mason University</dc:creator>
  <dc:description>Copyright 2006 McGraw-Hill/Irwin Companies, Inc.</dc:description>
  <cp:lastModifiedBy>amy_rydzanicz</cp:lastModifiedBy>
  <cp:revision>485</cp:revision>
  <dcterms:created xsi:type="dcterms:W3CDTF">2000-06-23T08:21:46Z</dcterms:created>
  <dcterms:modified xsi:type="dcterms:W3CDTF">2010-11-01T18:26:33Z</dcterms:modified>
</cp:coreProperties>
</file>